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256" r:id="rId2"/>
    <p:sldId id="288" r:id="rId3"/>
    <p:sldId id="271" r:id="rId4"/>
    <p:sldId id="289" r:id="rId5"/>
    <p:sldId id="276" r:id="rId6"/>
    <p:sldId id="257" r:id="rId7"/>
    <p:sldId id="278" r:id="rId8"/>
    <p:sldId id="258" r:id="rId9"/>
    <p:sldId id="259" r:id="rId10"/>
    <p:sldId id="260" r:id="rId11"/>
    <p:sldId id="261" r:id="rId12"/>
    <p:sldId id="290" r:id="rId13"/>
    <p:sldId id="262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282" r:id="rId31"/>
    <p:sldId id="285" r:id="rId32"/>
    <p:sldId id="287" r:id="rId33"/>
    <p:sldId id="286" r:id="rId34"/>
    <p:sldId id="284" r:id="rId35"/>
    <p:sldId id="307" r:id="rId36"/>
    <p:sldId id="308" r:id="rId37"/>
    <p:sldId id="269" r:id="rId38"/>
    <p:sldId id="279" r:id="rId39"/>
    <p:sldId id="280" r:id="rId40"/>
    <p:sldId id="281" r:id="rId41"/>
    <p:sldId id="270" r:id="rId42"/>
    <p:sldId id="273" r:id="rId43"/>
    <p:sldId id="274" r:id="rId44"/>
    <p:sldId id="275" r:id="rId4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376F2-271E-4AA4-8B43-57CDFAFE12C8}" type="datetimeFigureOut">
              <a:rPr lang="nl-NL" smtClean="0"/>
              <a:t>1-5-2016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67558-18F7-4FE5-B27F-5EF61467DA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16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http://www.youtube.com/watch?v=wXHdhi6dExc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72CA7-D033-44EE-8057-ECB7F266710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1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http://nl.wikipedia.org/wiki/Wilhelmus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72CA7-D033-44EE-8057-ECB7F266710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79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72CA7-D033-44EE-8057-ECB7F266710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88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280-6F12-4F5E-AF31-491329885006}" type="datetimeFigureOut">
              <a:rPr lang="nl-NL" smtClean="0"/>
              <a:t>1-5-2016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E77-1944-47E0-9B9A-64F14F47328A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280-6F12-4F5E-AF31-491329885006}" type="datetimeFigureOut">
              <a:rPr lang="nl-NL" smtClean="0"/>
              <a:t>1-5-2016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E77-1944-47E0-9B9A-64F14F4732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280-6F12-4F5E-AF31-491329885006}" type="datetimeFigureOut">
              <a:rPr lang="nl-NL" smtClean="0"/>
              <a:t>1-5-2016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E77-1944-47E0-9B9A-64F14F4732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280-6F12-4F5E-AF31-491329885006}" type="datetimeFigureOut">
              <a:rPr lang="nl-NL" smtClean="0"/>
              <a:t>1-5-2016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E77-1944-47E0-9B9A-64F14F4732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280-6F12-4F5E-AF31-491329885006}" type="datetimeFigureOut">
              <a:rPr lang="nl-NL" smtClean="0"/>
              <a:t>1-5-2016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E77-1944-47E0-9B9A-64F14F47328A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280-6F12-4F5E-AF31-491329885006}" type="datetimeFigureOut">
              <a:rPr lang="nl-NL" smtClean="0"/>
              <a:t>1-5-2016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E77-1944-47E0-9B9A-64F14F4732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280-6F12-4F5E-AF31-491329885006}" type="datetimeFigureOut">
              <a:rPr lang="nl-NL" smtClean="0"/>
              <a:t>1-5-2016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E77-1944-47E0-9B9A-64F14F47328A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280-6F12-4F5E-AF31-491329885006}" type="datetimeFigureOut">
              <a:rPr lang="nl-NL" smtClean="0"/>
              <a:t>1-5-2016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E77-1944-47E0-9B9A-64F14F4732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280-6F12-4F5E-AF31-491329885006}" type="datetimeFigureOut">
              <a:rPr lang="nl-NL" smtClean="0"/>
              <a:t>1-5-2016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E77-1944-47E0-9B9A-64F14F4732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280-6F12-4F5E-AF31-491329885006}" type="datetimeFigureOut">
              <a:rPr lang="nl-NL" smtClean="0"/>
              <a:t>1-5-2016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E77-1944-47E0-9B9A-64F14F47328A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4280-6F12-4F5E-AF31-491329885006}" type="datetimeFigureOut">
              <a:rPr lang="nl-NL" smtClean="0"/>
              <a:t>1-5-2016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9AE77-1944-47E0-9B9A-64F14F47328A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B4E4280-6F12-4F5E-AF31-491329885006}" type="datetimeFigureOut">
              <a:rPr lang="nl-NL" smtClean="0"/>
              <a:t>1-5-2016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BC9AE77-1944-47E0-9B9A-64F14F47328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s4all.nl/~schuffel/diana/index.html" TargetMode="External"/><Relationship Id="rId2" Type="http://schemas.openxmlformats.org/officeDocument/2006/relationships/hyperlink" Target="http://www.xs4all.nl/~schuffel/venu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mbiumned.nl/poezienoot2.ht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teratuurgeschiedenis.nl/auteurs.asp?ID=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XHdhi6dEx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Wilhelm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bnl.org/auteurs/auteur.php?id=viss00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youtube.com/watch?v=PB4QdFl8Kkk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F3-D9kojbUA" TargetMode="External"/><Relationship Id="rId3" Type="http://schemas.openxmlformats.org/officeDocument/2006/relationships/image" Target="../media/image2.gif"/><Relationship Id="rId7" Type="http://schemas.openxmlformats.org/officeDocument/2006/relationships/image" Target="../media/image4.jpeg"/><Relationship Id="rId2" Type="http://schemas.openxmlformats.org/officeDocument/2006/relationships/hyperlink" Target="http://www.youtube.com/watch?v=BrEQX_1nO8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Q6Kseh61ANA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youtube.com/watch?v=RyvcDaKHyFM&amp;list=PLHyr1KleDNI2F378siDwp-ED067GOfy8x" TargetMode="External"/><Relationship Id="rId9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outube.com/watch?v=zRfoaAiwyp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Lessenserie poëzie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3 havo/vwo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394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/>
              <a:t>Kwatrijn (4 regels)</a:t>
            </a:r>
          </a:p>
        </p:txBody>
      </p:sp>
      <p:sp>
        <p:nvSpPr>
          <p:cNvPr id="9220" name="Tekstvak 3"/>
          <p:cNvSpPr txBox="1">
            <a:spLocks noChangeArrowheads="1"/>
          </p:cNvSpPr>
          <p:nvPr/>
        </p:nvSpPr>
        <p:spPr bwMode="auto">
          <a:xfrm>
            <a:off x="3348038" y="2924175"/>
            <a:ext cx="561657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l-NL" altLang="nl-NL" sz="2800" dirty="0"/>
              <a:t>EEG </a:t>
            </a:r>
          </a:p>
          <a:p>
            <a:pPr eaLnBrk="1" hangingPunct="1"/>
            <a:r>
              <a:rPr lang="nl-NL" altLang="nl-NL" sz="2800" dirty="0"/>
              <a:t> </a:t>
            </a:r>
          </a:p>
          <a:p>
            <a:pPr eaLnBrk="1" hangingPunct="1"/>
            <a:r>
              <a:rPr lang="nl-NL" altLang="nl-NL" sz="2800" dirty="0"/>
              <a:t>De Fransoos die doet het op de doos</a:t>
            </a:r>
          </a:p>
          <a:p>
            <a:pPr eaLnBrk="1" hangingPunct="1"/>
            <a:r>
              <a:rPr lang="nl-NL" altLang="nl-NL" sz="2800" dirty="0"/>
              <a:t>en de Brit die doet het als hij zit.</a:t>
            </a:r>
          </a:p>
          <a:p>
            <a:pPr eaLnBrk="1" hangingPunct="1"/>
            <a:r>
              <a:rPr lang="nl-NL" altLang="nl-NL" sz="2800" dirty="0"/>
              <a:t>Maar hoe het ook zij</a:t>
            </a:r>
          </a:p>
          <a:p>
            <a:pPr eaLnBrk="1" hangingPunct="1"/>
            <a:r>
              <a:rPr lang="nl-NL" altLang="nl-NL" sz="2800" dirty="0"/>
              <a:t>Stront hoort erbij.</a:t>
            </a:r>
          </a:p>
          <a:p>
            <a:pPr eaLnBrk="1" hangingPunct="1"/>
            <a:endParaRPr lang="nl-NL" alt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0912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843808" y="2780928"/>
            <a:ext cx="6120805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2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/>
              <a:t>Octaaf (8 regels)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32138" y="2327275"/>
            <a:ext cx="5795962" cy="45307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nl-NL" sz="2400" dirty="0" smtClean="0"/>
              <a:t>ONGELUK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nl-NL" sz="24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nl-NL" sz="2400" dirty="0" smtClean="0"/>
              <a:t>De jongen P.,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nl-NL" sz="2400" dirty="0" smtClean="0"/>
              <a:t>die toch al net van school zou gaan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nl-NL" sz="2400" dirty="0" smtClean="0"/>
              <a:t>had op zijn transistor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nl-NL" sz="2400" dirty="0" smtClean="0"/>
              <a:t>kleutertje luister zo keihard aan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nl-NL" sz="2400" dirty="0" smtClean="0"/>
              <a:t>dat een van de zebravinken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nl-NL" sz="2400" dirty="0" smtClean="0"/>
              <a:t>waar hij vlakbij was gaan staan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nl-NL" sz="2400" dirty="0" smtClean="0"/>
              <a:t>zijn linker vleugel van schrik verlamd werd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nl-NL" sz="2400" dirty="0" smtClean="0"/>
              <a:t>waar hij van dood kan gaan.</a:t>
            </a:r>
          </a:p>
        </p:txBody>
      </p:sp>
    </p:spTree>
    <p:extLst>
      <p:ext uri="{BB962C8B-B14F-4D97-AF65-F5344CB8AC3E}">
        <p14:creationId xmlns:p14="http://schemas.microsoft.com/office/powerpoint/2010/main" val="15900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Samenvattend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 regels: </a:t>
            </a:r>
            <a:r>
              <a:rPr lang="nl-NL" dirty="0" smtClean="0"/>
              <a:t>		</a:t>
            </a:r>
            <a:r>
              <a:rPr lang="nl-NL" b="1" dirty="0" smtClean="0"/>
              <a:t>distichon</a:t>
            </a:r>
            <a:endParaRPr lang="nl-NL" b="1" dirty="0"/>
          </a:p>
          <a:p>
            <a:r>
              <a:rPr lang="nl-NL" dirty="0"/>
              <a:t>drie regels: </a:t>
            </a:r>
            <a:r>
              <a:rPr lang="nl-NL" dirty="0" smtClean="0"/>
              <a:t>		</a:t>
            </a:r>
            <a:r>
              <a:rPr lang="nl-NL" b="1" dirty="0" smtClean="0"/>
              <a:t>terzine</a:t>
            </a:r>
            <a:r>
              <a:rPr lang="nl-NL" dirty="0" smtClean="0"/>
              <a:t> </a:t>
            </a:r>
            <a:r>
              <a:rPr lang="nl-NL" dirty="0"/>
              <a:t>of </a:t>
            </a:r>
            <a:r>
              <a:rPr lang="nl-NL" b="1" dirty="0"/>
              <a:t>terzet</a:t>
            </a:r>
          </a:p>
          <a:p>
            <a:r>
              <a:rPr lang="nl-NL" dirty="0"/>
              <a:t>vier regels: </a:t>
            </a:r>
            <a:r>
              <a:rPr lang="nl-NL" dirty="0" smtClean="0"/>
              <a:t>		</a:t>
            </a:r>
            <a:r>
              <a:rPr lang="nl-NL" b="1" dirty="0" smtClean="0"/>
              <a:t>kwatrijn</a:t>
            </a:r>
            <a:endParaRPr lang="nl-NL" b="1" dirty="0"/>
          </a:p>
          <a:p>
            <a:r>
              <a:rPr lang="nl-NL" dirty="0"/>
              <a:t>vijf regels: </a:t>
            </a:r>
            <a:r>
              <a:rPr lang="nl-NL" dirty="0" smtClean="0"/>
              <a:t>		</a:t>
            </a:r>
            <a:r>
              <a:rPr lang="nl-NL" b="1" dirty="0" err="1" smtClean="0"/>
              <a:t>kwintijn</a:t>
            </a:r>
            <a:r>
              <a:rPr lang="nl-NL" dirty="0" smtClean="0"/>
              <a:t> </a:t>
            </a:r>
            <a:r>
              <a:rPr lang="nl-NL" dirty="0"/>
              <a:t>of </a:t>
            </a:r>
            <a:r>
              <a:rPr lang="nl-NL" b="1" dirty="0" err="1"/>
              <a:t>quintet</a:t>
            </a:r>
            <a:endParaRPr lang="nl-NL" b="1" dirty="0"/>
          </a:p>
          <a:p>
            <a:r>
              <a:rPr lang="nl-NL" dirty="0"/>
              <a:t>zes regels: </a:t>
            </a:r>
            <a:r>
              <a:rPr lang="nl-NL" dirty="0" smtClean="0"/>
              <a:t>		</a:t>
            </a:r>
            <a:r>
              <a:rPr lang="nl-NL" b="1" dirty="0" smtClean="0"/>
              <a:t>sextet</a:t>
            </a:r>
            <a:endParaRPr lang="nl-NL" b="1" dirty="0"/>
          </a:p>
          <a:p>
            <a:r>
              <a:rPr lang="nl-NL" dirty="0"/>
              <a:t>zeven regels: </a:t>
            </a:r>
            <a:r>
              <a:rPr lang="nl-NL" dirty="0" smtClean="0"/>
              <a:t>	</a:t>
            </a:r>
            <a:r>
              <a:rPr lang="nl-NL" b="1" dirty="0" smtClean="0"/>
              <a:t>septet</a:t>
            </a:r>
            <a:endParaRPr lang="nl-NL" b="1" dirty="0"/>
          </a:p>
          <a:p>
            <a:r>
              <a:rPr lang="nl-NL" dirty="0"/>
              <a:t>acht regels: </a:t>
            </a:r>
            <a:r>
              <a:rPr lang="nl-NL" dirty="0" smtClean="0"/>
              <a:t>		</a:t>
            </a:r>
            <a:r>
              <a:rPr lang="nl-NL" b="1" dirty="0" smtClean="0"/>
              <a:t>octaaf</a:t>
            </a:r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912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/>
              <a:t>3. Rijmvormen</a:t>
            </a:r>
            <a:endParaRPr lang="nl-NL" sz="5400" dirty="0" smtClean="0"/>
          </a:p>
        </p:txBody>
      </p:sp>
      <p:sp>
        <p:nvSpPr>
          <p:cNvPr id="3" name="Tekstvak 2"/>
          <p:cNvSpPr txBox="1"/>
          <p:nvPr/>
        </p:nvSpPr>
        <p:spPr>
          <a:xfrm>
            <a:off x="1187450" y="1844675"/>
            <a:ext cx="6769100" cy="2868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nl-NL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Vaak rijmt een gedicht</a:t>
            </a:r>
          </a:p>
          <a:p>
            <a:pPr marL="457200" indent="-457200">
              <a:spcBef>
                <a:spcPct val="20000"/>
              </a:spcBef>
              <a:buClr>
                <a:srgbClr val="FFFFCC"/>
              </a:buClr>
              <a:buSzPct val="60000"/>
              <a:buFont typeface="Arial" panose="020B0604020202020204" pitchFamily="34" charset="0"/>
              <a:buChar char="•"/>
              <a:defRPr/>
            </a:pPr>
            <a:endParaRPr lang="nl-NL" sz="28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nl-NL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Maar dat hoeft niet!!!</a:t>
            </a:r>
          </a:p>
          <a:p>
            <a:pPr marL="457200" indent="-457200">
              <a:spcBef>
                <a:spcPct val="20000"/>
              </a:spcBef>
              <a:buClr>
                <a:srgbClr val="FFFFCC"/>
              </a:buClr>
              <a:buSzPct val="60000"/>
              <a:buFont typeface="Arial" panose="020B0604020202020204" pitchFamily="34" charset="0"/>
              <a:buChar char="•"/>
              <a:defRPr/>
            </a:pPr>
            <a:endParaRPr lang="nl-NL" sz="28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nl-NL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Er zijn verschillende soorten rijm</a:t>
            </a:r>
            <a:endParaRPr lang="nl-NL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53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(Bijna) geen rijm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De zee kun je horen</a:t>
            </a:r>
          </a:p>
          <a:p>
            <a:pPr>
              <a:buNone/>
            </a:pPr>
            <a:r>
              <a:rPr lang="nl-NL" dirty="0"/>
              <a:t>Met je handen voor je oren,</a:t>
            </a:r>
          </a:p>
          <a:p>
            <a:pPr>
              <a:buNone/>
            </a:pPr>
            <a:r>
              <a:rPr lang="nl-NL" dirty="0"/>
              <a:t>In een kokkel,</a:t>
            </a:r>
          </a:p>
          <a:p>
            <a:pPr>
              <a:buNone/>
            </a:pPr>
            <a:r>
              <a:rPr lang="nl-NL" dirty="0"/>
              <a:t>In een mosterdpotje,</a:t>
            </a:r>
          </a:p>
          <a:p>
            <a:pPr>
              <a:buNone/>
            </a:pPr>
            <a:r>
              <a:rPr lang="nl-NL" dirty="0"/>
              <a:t>Of aan zee.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24578" name="Picture 2" descr="http://www.koksforum.nl/leo/kokk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2123" y="3718524"/>
            <a:ext cx="4701877" cy="3139476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611560" y="5805264"/>
            <a:ext cx="2379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u="sng" dirty="0" smtClean="0"/>
              <a:t>Judith Herzberg; De zee</a:t>
            </a:r>
            <a:endParaRPr lang="nl-NL" dirty="0"/>
          </a:p>
        </p:txBody>
      </p:sp>
      <p:sp>
        <p:nvSpPr>
          <p:cNvPr id="6" name="Gekromde PIJL-LINKS 5"/>
          <p:cNvSpPr/>
          <p:nvPr/>
        </p:nvSpPr>
        <p:spPr>
          <a:xfrm>
            <a:off x="4154091" y="1700808"/>
            <a:ext cx="576064" cy="7855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nl-NL" dirty="0" smtClean="0"/>
              <a:t>Rijmschema AB </a:t>
            </a:r>
            <a:r>
              <a:rPr lang="nl-NL" dirty="0" err="1" smtClean="0"/>
              <a:t>AB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(gekruist rijm)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453072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nl-NL" dirty="0" smtClean="0"/>
              <a:t>Laatst vroeg ik aan een hommel:</a:t>
            </a:r>
            <a:br>
              <a:rPr lang="nl-NL" dirty="0" smtClean="0"/>
            </a:br>
            <a:r>
              <a:rPr lang="nl-NL" dirty="0" smtClean="0"/>
              <a:t>‘Waar gaat gij heen met spoed?'</a:t>
            </a:r>
            <a:br>
              <a:rPr lang="nl-NL" dirty="0" smtClean="0"/>
            </a:br>
            <a:r>
              <a:rPr lang="nl-NL" dirty="0" smtClean="0"/>
              <a:t>Ze zei: ‘I k ga naar Zaltbommel,'</a:t>
            </a:r>
            <a:br>
              <a:rPr lang="nl-NL" dirty="0" smtClean="0"/>
            </a:br>
            <a:r>
              <a:rPr lang="nl-NL" dirty="0" smtClean="0"/>
              <a:t>ik dacht: wat rijmt dat goed.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toen riep een tweede hommel:</a:t>
            </a:r>
            <a:br>
              <a:rPr lang="nl-NL" dirty="0" smtClean="0"/>
            </a:br>
            <a:r>
              <a:rPr lang="nl-NL" dirty="0" smtClean="0"/>
              <a:t>‘En ik moet naar het Gooi!'</a:t>
            </a:r>
            <a:br>
              <a:rPr lang="nl-NL" dirty="0" smtClean="0"/>
            </a:br>
            <a:r>
              <a:rPr lang="nl-NL" dirty="0" smtClean="0"/>
              <a:t>Ik dacht: wel-voor-de-drommel</a:t>
            </a:r>
            <a:br>
              <a:rPr lang="nl-NL" dirty="0" smtClean="0"/>
            </a:br>
            <a:r>
              <a:rPr lang="nl-NL" dirty="0" smtClean="0"/>
              <a:t>ook dát rijmt wederom mooi.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169340" y="5805264"/>
            <a:ext cx="2805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u="sng" dirty="0"/>
              <a:t>Toon Hermans; Hommelrijm</a:t>
            </a:r>
            <a:endParaRPr lang="nl-NL" dirty="0"/>
          </a:p>
        </p:txBody>
      </p:sp>
      <p:sp>
        <p:nvSpPr>
          <p:cNvPr id="5" name="Gekromde PIJL-LINKS 4"/>
          <p:cNvSpPr/>
          <p:nvPr/>
        </p:nvSpPr>
        <p:spPr>
          <a:xfrm>
            <a:off x="6564560" y="2276872"/>
            <a:ext cx="576064" cy="7855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Gekromde PIJL-LINKS 5"/>
          <p:cNvSpPr/>
          <p:nvPr/>
        </p:nvSpPr>
        <p:spPr>
          <a:xfrm>
            <a:off x="6597802" y="2669630"/>
            <a:ext cx="576064" cy="7855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Gekromde PIJL-LINKS 6"/>
          <p:cNvSpPr/>
          <p:nvPr/>
        </p:nvSpPr>
        <p:spPr>
          <a:xfrm>
            <a:off x="6750202" y="4149080"/>
            <a:ext cx="576064" cy="7855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Gekromde PIJL-LINKS 7"/>
          <p:cNvSpPr/>
          <p:nvPr/>
        </p:nvSpPr>
        <p:spPr>
          <a:xfrm>
            <a:off x="6808240" y="4437112"/>
            <a:ext cx="576064" cy="7855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nl-NL" dirty="0" smtClean="0"/>
              <a:t>Rijmschema AB BA </a:t>
            </a:r>
            <a:br>
              <a:rPr lang="nl-NL" dirty="0" smtClean="0"/>
            </a:br>
            <a:r>
              <a:rPr lang="nl-NL" dirty="0" smtClean="0"/>
              <a:t>(omarmend rijm)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46405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nl-NL" dirty="0" smtClean="0"/>
              <a:t>Natuur is voor tevredenen of legen. </a:t>
            </a:r>
            <a:br>
              <a:rPr lang="nl-NL" dirty="0" smtClean="0"/>
            </a:br>
            <a:r>
              <a:rPr lang="nl-NL" dirty="0" smtClean="0"/>
              <a:t>En dan: wat is natuur nog in dit land? </a:t>
            </a:r>
            <a:br>
              <a:rPr lang="nl-NL" dirty="0" smtClean="0"/>
            </a:br>
            <a:r>
              <a:rPr lang="nl-NL" dirty="0" smtClean="0"/>
              <a:t>Een stukje bos, ter grootte van een krant, </a:t>
            </a:r>
            <a:br>
              <a:rPr lang="nl-NL" dirty="0" smtClean="0"/>
            </a:br>
            <a:r>
              <a:rPr lang="nl-NL" dirty="0" smtClean="0"/>
              <a:t>Een heuvel met wat villaatjes ertegen.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nl-NL" dirty="0" smtClean="0"/>
              <a:t>Geef mij de grauwe, stedelijke wegen, </a:t>
            </a:r>
            <a:br>
              <a:rPr lang="nl-NL" dirty="0" smtClean="0"/>
            </a:br>
            <a:r>
              <a:rPr lang="nl-NL" dirty="0" smtClean="0"/>
              <a:t>De’ in kaden vastgeklonken waterkant, </a:t>
            </a:r>
            <a:br>
              <a:rPr lang="nl-NL" dirty="0" smtClean="0"/>
            </a:br>
            <a:r>
              <a:rPr lang="nl-NL" dirty="0" smtClean="0"/>
              <a:t>De wolken, nooit zo schoon dan als ze, omrand </a:t>
            </a:r>
            <a:br>
              <a:rPr lang="nl-NL" dirty="0" smtClean="0"/>
            </a:br>
            <a:r>
              <a:rPr lang="nl-NL" dirty="0" smtClean="0"/>
              <a:t>Door zolderramen, langs de lucht bewegen. </a:t>
            </a:r>
          </a:p>
          <a:p>
            <a:pPr>
              <a:defRPr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3275856" y="5517232"/>
            <a:ext cx="2796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u="sng" dirty="0"/>
              <a:t>J.C. Bloem: De </a:t>
            </a:r>
            <a:r>
              <a:rPr lang="nl-NL" i="1" u="sng" dirty="0" err="1"/>
              <a:t>Dapperstraat</a:t>
            </a:r>
            <a:endParaRPr lang="nl-NL" dirty="0"/>
          </a:p>
        </p:txBody>
      </p:sp>
      <p:sp>
        <p:nvSpPr>
          <p:cNvPr id="5" name="Gekromde PIJL-LINKS 4"/>
          <p:cNvSpPr/>
          <p:nvPr/>
        </p:nvSpPr>
        <p:spPr>
          <a:xfrm>
            <a:off x="7164288" y="2636912"/>
            <a:ext cx="576064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6" name="Gekromde PIJL-LINKS 5"/>
          <p:cNvSpPr/>
          <p:nvPr/>
        </p:nvSpPr>
        <p:spPr>
          <a:xfrm>
            <a:off x="7113448" y="2142874"/>
            <a:ext cx="1563007" cy="1502149"/>
          </a:xfrm>
          <a:prstGeom prst="curvedLeftArrow">
            <a:avLst>
              <a:gd name="adj1" fmla="val 25000"/>
              <a:gd name="adj2" fmla="val 3893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Gekromde PIJL-LINKS 6"/>
          <p:cNvSpPr/>
          <p:nvPr/>
        </p:nvSpPr>
        <p:spPr>
          <a:xfrm>
            <a:off x="7477889" y="3787760"/>
            <a:ext cx="1563007" cy="1502149"/>
          </a:xfrm>
          <a:prstGeom prst="curvedLeftArrow">
            <a:avLst>
              <a:gd name="adj1" fmla="val 25000"/>
              <a:gd name="adj2" fmla="val 3893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Gekromde PIJL-LINKS 7"/>
          <p:cNvSpPr/>
          <p:nvPr/>
        </p:nvSpPr>
        <p:spPr>
          <a:xfrm>
            <a:off x="7683328" y="4286806"/>
            <a:ext cx="576064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nl-NL" dirty="0" smtClean="0"/>
              <a:t>Rijmschema AA BB</a:t>
            </a:r>
            <a:br>
              <a:rPr lang="nl-NL" dirty="0" smtClean="0"/>
            </a:br>
            <a:r>
              <a:rPr lang="nl-NL" dirty="0" smtClean="0"/>
              <a:t>(gepaard rijm)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998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nl-NL" dirty="0" smtClean="0"/>
              <a:t>Sinterklaas kapoentje</a:t>
            </a:r>
            <a:br>
              <a:rPr lang="nl-NL" dirty="0" smtClean="0"/>
            </a:br>
            <a:r>
              <a:rPr lang="nl-NL" dirty="0" smtClean="0"/>
              <a:t>Gooi wat in mijn schoentje</a:t>
            </a:r>
            <a:br>
              <a:rPr lang="nl-NL" dirty="0" smtClean="0"/>
            </a:br>
            <a:r>
              <a:rPr lang="nl-NL" dirty="0" smtClean="0"/>
              <a:t>Gooi wat in mijn laarsje</a:t>
            </a:r>
            <a:br>
              <a:rPr lang="nl-NL" dirty="0" smtClean="0"/>
            </a:br>
            <a:r>
              <a:rPr lang="nl-NL" dirty="0" smtClean="0"/>
              <a:t>Dank u Sinterklaasje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nl-NL" dirty="0"/>
          </a:p>
        </p:txBody>
      </p:sp>
      <p:sp>
        <p:nvSpPr>
          <p:cNvPr id="4" name="Gekromde PIJL-LINKS 3"/>
          <p:cNvSpPr/>
          <p:nvPr/>
        </p:nvSpPr>
        <p:spPr>
          <a:xfrm>
            <a:off x="6228184" y="2636912"/>
            <a:ext cx="576064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5" name="Gekromde PIJL-LINKS 4"/>
          <p:cNvSpPr/>
          <p:nvPr/>
        </p:nvSpPr>
        <p:spPr>
          <a:xfrm>
            <a:off x="6312977" y="3330918"/>
            <a:ext cx="576064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Opdracht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1600200"/>
            <a:ext cx="8748712" cy="4530725"/>
          </a:xfrm>
        </p:spPr>
        <p:txBody>
          <a:bodyPr/>
          <a:lstStyle/>
          <a:p>
            <a:pPr>
              <a:defRPr/>
            </a:pPr>
            <a:r>
              <a:rPr lang="nl-NL" dirty="0"/>
              <a:t>M</a:t>
            </a:r>
            <a:r>
              <a:rPr lang="nl-NL" dirty="0" smtClean="0"/>
              <a:t>aak een gedicht met ABAB</a:t>
            </a:r>
          </a:p>
          <a:p>
            <a:pPr>
              <a:defRPr/>
            </a:pPr>
            <a:r>
              <a:rPr lang="nl-NL" dirty="0" smtClean="0"/>
              <a:t>Maak een gedicht met ABBA</a:t>
            </a:r>
          </a:p>
          <a:p>
            <a:pPr>
              <a:defRPr/>
            </a:pPr>
            <a:r>
              <a:rPr lang="nl-NL" dirty="0" smtClean="0"/>
              <a:t>Maak een gedicht met AABB</a:t>
            </a:r>
          </a:p>
          <a:p>
            <a:pPr>
              <a:defRPr/>
            </a:pPr>
            <a:r>
              <a:rPr lang="nl-NL" dirty="0" smtClean="0"/>
              <a:t>Maak een gedicht zonder rijm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endParaRPr lang="nl-NL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nl-NL" b="1" dirty="0" smtClean="0"/>
              <a:t>Eisen</a:t>
            </a:r>
            <a:r>
              <a:rPr lang="nl-NL" dirty="0" smtClean="0"/>
              <a:t>: </a:t>
            </a:r>
          </a:p>
          <a:p>
            <a:pPr>
              <a:defRPr/>
            </a:pPr>
            <a:r>
              <a:rPr lang="nl-NL" dirty="0" smtClean="0"/>
              <a:t>Lengte:		zes-acht regels</a:t>
            </a:r>
          </a:p>
          <a:p>
            <a:pPr marL="0" indent="0">
              <a:buNone/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82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Versvormen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Haiku (</a:t>
            </a:r>
            <a:r>
              <a:rPr lang="nl-NL" dirty="0" err="1" smtClean="0"/>
              <a:t>twaiku</a:t>
            </a:r>
            <a:r>
              <a:rPr lang="nl-NL" dirty="0" smtClean="0"/>
              <a:t>)</a:t>
            </a:r>
          </a:p>
          <a:p>
            <a:r>
              <a:rPr lang="nl-NL" dirty="0" smtClean="0"/>
              <a:t>Limerick</a:t>
            </a:r>
          </a:p>
          <a:p>
            <a:r>
              <a:rPr lang="nl-NL" dirty="0" smtClean="0"/>
              <a:t>Sonnet</a:t>
            </a:r>
          </a:p>
          <a:p>
            <a:r>
              <a:rPr lang="nl-NL" dirty="0" smtClean="0"/>
              <a:t>Rondeel</a:t>
            </a:r>
          </a:p>
          <a:p>
            <a:r>
              <a:rPr lang="nl-NL" dirty="0" smtClean="0"/>
              <a:t>Ode (lofdicht)</a:t>
            </a:r>
          </a:p>
          <a:p>
            <a:r>
              <a:rPr lang="nl-NL" dirty="0" smtClean="0"/>
              <a:t>Hekeldicht</a:t>
            </a:r>
          </a:p>
          <a:p>
            <a:r>
              <a:rPr lang="nl-NL" dirty="0" smtClean="0"/>
              <a:t>Acrostichon (naamdicht)</a:t>
            </a:r>
          </a:p>
          <a:p>
            <a:r>
              <a:rPr lang="nl-NL" dirty="0" smtClean="0"/>
              <a:t>Elegie (klaagzang)</a:t>
            </a:r>
          </a:p>
          <a:p>
            <a:r>
              <a:rPr lang="nl-NL" dirty="0" smtClean="0"/>
              <a:t>Epigram (puntdicht)</a:t>
            </a:r>
          </a:p>
          <a:p>
            <a:r>
              <a:rPr lang="nl-NL" dirty="0" smtClean="0"/>
              <a:t>Vrije rijm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58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kunt een gedicht herkennen</a:t>
            </a:r>
          </a:p>
          <a:p>
            <a:r>
              <a:rPr lang="nl-NL" dirty="0" smtClean="0"/>
              <a:t>Je kunt vertellen uit hoeveel strofes een gedicht bestaat</a:t>
            </a:r>
          </a:p>
          <a:p>
            <a:r>
              <a:rPr lang="nl-NL" dirty="0" smtClean="0"/>
              <a:t>Je kent de verschillende rijmschema’s</a:t>
            </a:r>
          </a:p>
          <a:p>
            <a:r>
              <a:rPr lang="nl-NL" dirty="0" smtClean="0"/>
              <a:t>Je kunt verschillende soorten rijm herkennen</a:t>
            </a:r>
          </a:p>
          <a:p>
            <a:r>
              <a:rPr lang="nl-NL" dirty="0" smtClean="0"/>
              <a:t>Je kunt beeldspraak herkennen in een gedicht</a:t>
            </a:r>
          </a:p>
          <a:p>
            <a:r>
              <a:rPr lang="nl-NL" dirty="0" smtClean="0"/>
              <a:t>Je weet het verschil tussen modernistische en klassieke poëzie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32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Versvormen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Haiku (</a:t>
            </a:r>
            <a:r>
              <a:rPr lang="nl-NL" b="1" dirty="0" err="1" smtClean="0"/>
              <a:t>twaiku</a:t>
            </a:r>
            <a:r>
              <a:rPr lang="nl-NL" b="1" dirty="0" smtClean="0"/>
              <a:t>)</a:t>
            </a:r>
          </a:p>
          <a:p>
            <a:r>
              <a:rPr lang="nl-NL" dirty="0" smtClean="0"/>
              <a:t>Limerick</a:t>
            </a:r>
          </a:p>
          <a:p>
            <a:r>
              <a:rPr lang="nl-NL" dirty="0" smtClean="0"/>
              <a:t>Sonnet</a:t>
            </a:r>
          </a:p>
          <a:p>
            <a:r>
              <a:rPr lang="nl-NL" dirty="0" smtClean="0"/>
              <a:t>Rondeel</a:t>
            </a:r>
          </a:p>
          <a:p>
            <a:r>
              <a:rPr lang="nl-NL" dirty="0" smtClean="0"/>
              <a:t>Ode (lofdicht)</a:t>
            </a:r>
          </a:p>
          <a:p>
            <a:r>
              <a:rPr lang="nl-NL" dirty="0" smtClean="0"/>
              <a:t>Hekeldicht</a:t>
            </a:r>
          </a:p>
          <a:p>
            <a:r>
              <a:rPr lang="nl-NL" dirty="0" smtClean="0"/>
              <a:t>Acrostichon (naamdicht)</a:t>
            </a:r>
          </a:p>
          <a:p>
            <a:r>
              <a:rPr lang="nl-NL" dirty="0" smtClean="0"/>
              <a:t>Elegie (klaagzang)</a:t>
            </a:r>
          </a:p>
          <a:p>
            <a:r>
              <a:rPr lang="nl-NL" dirty="0" smtClean="0"/>
              <a:t>Epigram (puntdicht)</a:t>
            </a:r>
          </a:p>
          <a:p>
            <a:r>
              <a:rPr lang="nl-NL" dirty="0" smtClean="0"/>
              <a:t>Vrije rijm</a:t>
            </a:r>
          </a:p>
          <a:p>
            <a:endParaRPr lang="nl-NL" dirty="0"/>
          </a:p>
        </p:txBody>
      </p:sp>
      <p:pic>
        <p:nvPicPr>
          <p:cNvPr id="1026" name="Picture 2" descr="http://whatsnotwrong.files.wordpress.com/2011/06/mytw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92896"/>
            <a:ext cx="513397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90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Versvormen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Haiku (</a:t>
            </a:r>
            <a:r>
              <a:rPr lang="nl-NL" dirty="0" err="1" smtClean="0"/>
              <a:t>twaiku</a:t>
            </a:r>
            <a:r>
              <a:rPr lang="nl-NL" dirty="0" smtClean="0"/>
              <a:t>)</a:t>
            </a:r>
          </a:p>
          <a:p>
            <a:r>
              <a:rPr lang="nl-NL" b="1" dirty="0" smtClean="0"/>
              <a:t>Limerick</a:t>
            </a:r>
          </a:p>
          <a:p>
            <a:r>
              <a:rPr lang="nl-NL" dirty="0" smtClean="0"/>
              <a:t>Sonnet</a:t>
            </a:r>
          </a:p>
          <a:p>
            <a:r>
              <a:rPr lang="nl-NL" dirty="0" smtClean="0"/>
              <a:t>Rondeel</a:t>
            </a:r>
          </a:p>
          <a:p>
            <a:r>
              <a:rPr lang="nl-NL" dirty="0" smtClean="0"/>
              <a:t>Ode (lofdicht)</a:t>
            </a:r>
          </a:p>
          <a:p>
            <a:r>
              <a:rPr lang="nl-NL" dirty="0" smtClean="0"/>
              <a:t>Hekeldicht</a:t>
            </a:r>
          </a:p>
          <a:p>
            <a:r>
              <a:rPr lang="nl-NL" dirty="0" smtClean="0"/>
              <a:t>Acrostichon (naamdicht)</a:t>
            </a:r>
          </a:p>
          <a:p>
            <a:r>
              <a:rPr lang="nl-NL" dirty="0" smtClean="0"/>
              <a:t>Elegie (klaagzang)</a:t>
            </a:r>
          </a:p>
          <a:p>
            <a:r>
              <a:rPr lang="nl-NL" dirty="0" smtClean="0"/>
              <a:t>Epigram (puntdicht)</a:t>
            </a:r>
          </a:p>
          <a:p>
            <a:r>
              <a:rPr lang="nl-NL" dirty="0" smtClean="0"/>
              <a:t>Vrije rijm</a:t>
            </a:r>
          </a:p>
          <a:p>
            <a:endParaRPr lang="nl-NL" dirty="0"/>
          </a:p>
        </p:txBody>
      </p:sp>
      <p:pic>
        <p:nvPicPr>
          <p:cNvPr id="2050" name="Picture 2" descr="http://www.spiegelmspiegel.nl/images/limer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91054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39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Versvormen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Haiku (</a:t>
            </a:r>
            <a:r>
              <a:rPr lang="nl-NL" dirty="0" err="1" smtClean="0"/>
              <a:t>twaiku</a:t>
            </a:r>
            <a:r>
              <a:rPr lang="nl-NL" dirty="0" smtClean="0"/>
              <a:t>)</a:t>
            </a:r>
          </a:p>
          <a:p>
            <a:r>
              <a:rPr lang="nl-NL" dirty="0" smtClean="0"/>
              <a:t>Limerick</a:t>
            </a:r>
          </a:p>
          <a:p>
            <a:r>
              <a:rPr lang="nl-NL" b="1" dirty="0" smtClean="0"/>
              <a:t>Sonnet</a:t>
            </a:r>
          </a:p>
          <a:p>
            <a:r>
              <a:rPr lang="nl-NL" dirty="0" smtClean="0"/>
              <a:t>Rondeel</a:t>
            </a:r>
          </a:p>
          <a:p>
            <a:r>
              <a:rPr lang="nl-NL" dirty="0" smtClean="0"/>
              <a:t>Ode (lofdicht)</a:t>
            </a:r>
          </a:p>
          <a:p>
            <a:r>
              <a:rPr lang="nl-NL" dirty="0" smtClean="0"/>
              <a:t>Hekeldicht</a:t>
            </a:r>
          </a:p>
          <a:p>
            <a:r>
              <a:rPr lang="nl-NL" dirty="0" smtClean="0"/>
              <a:t>Acrostichon (naamdicht)</a:t>
            </a:r>
          </a:p>
          <a:p>
            <a:r>
              <a:rPr lang="nl-NL" dirty="0" smtClean="0"/>
              <a:t>Elegie (klaagzang)</a:t>
            </a:r>
          </a:p>
          <a:p>
            <a:r>
              <a:rPr lang="nl-NL" dirty="0" smtClean="0"/>
              <a:t>Epigram (puntdicht)</a:t>
            </a:r>
          </a:p>
          <a:p>
            <a:r>
              <a:rPr lang="nl-NL" dirty="0" smtClean="0"/>
              <a:t>Vrije rijm</a:t>
            </a:r>
          </a:p>
          <a:p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4381629" y="620688"/>
            <a:ext cx="4536504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Sonnet: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b="1" dirty="0" smtClean="0"/>
              <a:t>veertien </a:t>
            </a:r>
            <a:r>
              <a:rPr lang="nl-NL" sz="1600" b="1" dirty="0"/>
              <a:t>regels </a:t>
            </a:r>
            <a:r>
              <a:rPr lang="nl-NL" sz="1600" b="1" dirty="0" smtClean="0"/>
              <a:t>: twee </a:t>
            </a:r>
            <a:r>
              <a:rPr lang="nl-NL" sz="1600" b="1" dirty="0"/>
              <a:t>strofen van vier (kwatrijn) en twee van drie regels (terzine</a:t>
            </a:r>
            <a:r>
              <a:rPr lang="nl-NL" sz="1600" b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b="1" dirty="0" smtClean="0"/>
              <a:t>Verandering in 8</a:t>
            </a:r>
            <a:r>
              <a:rPr lang="nl-NL" sz="1600" b="1" baseline="30000" dirty="0" smtClean="0"/>
              <a:t>e</a:t>
            </a:r>
            <a:r>
              <a:rPr lang="nl-NL" sz="1600" b="1" dirty="0" smtClean="0"/>
              <a:t> regel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b="1" dirty="0" smtClean="0"/>
              <a:t>Rijmschema: </a:t>
            </a:r>
            <a:r>
              <a:rPr lang="nl-NL" sz="1600" b="1" dirty="0" err="1" smtClean="0"/>
              <a:t>abba</a:t>
            </a:r>
            <a:r>
              <a:rPr lang="nl-NL" sz="1600" b="1" dirty="0" smtClean="0"/>
              <a:t> </a:t>
            </a:r>
            <a:r>
              <a:rPr lang="nl-NL" sz="1600" b="1" dirty="0"/>
              <a:t>- </a:t>
            </a:r>
            <a:r>
              <a:rPr lang="nl-NL" sz="1600" b="1" dirty="0" err="1"/>
              <a:t>abba</a:t>
            </a:r>
            <a:r>
              <a:rPr lang="nl-NL" sz="1600" b="1" dirty="0"/>
              <a:t> - </a:t>
            </a:r>
            <a:r>
              <a:rPr lang="nl-NL" sz="1600" b="1" dirty="0" err="1"/>
              <a:t>cdc</a:t>
            </a:r>
            <a:r>
              <a:rPr lang="nl-NL" sz="1600" b="1" dirty="0"/>
              <a:t> - </a:t>
            </a:r>
            <a:r>
              <a:rPr lang="nl-NL" sz="1600" b="1" dirty="0" err="1"/>
              <a:t>dcd</a:t>
            </a:r>
            <a:r>
              <a:rPr lang="nl-NL" sz="1600" b="1" dirty="0"/>
              <a:t>.</a:t>
            </a:r>
          </a:p>
          <a:p>
            <a:pPr algn="ctr"/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4381628" y="3533304"/>
            <a:ext cx="4654867" cy="32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100" dirty="0">
                <a:latin typeface="Tahoma"/>
              </a:rPr>
              <a:t/>
            </a:r>
            <a:br>
              <a:rPr lang="nl-NL" sz="1100" dirty="0">
                <a:latin typeface="Tahoma"/>
              </a:rPr>
            </a:br>
            <a:r>
              <a:rPr lang="nl-NL" sz="1100" dirty="0" err="1">
                <a:latin typeface="Tahoma"/>
              </a:rPr>
              <a:t>Ick</a:t>
            </a:r>
            <a:r>
              <a:rPr lang="nl-NL" sz="1100" dirty="0">
                <a:latin typeface="Tahoma"/>
              </a:rPr>
              <a:t> </a:t>
            </a:r>
            <a:r>
              <a:rPr lang="nl-NL" sz="1100" dirty="0" err="1">
                <a:latin typeface="Tahoma"/>
              </a:rPr>
              <a:t>sagh</a:t>
            </a:r>
            <a:r>
              <a:rPr lang="nl-NL" sz="1100" dirty="0">
                <a:latin typeface="Tahoma"/>
              </a:rPr>
              <a:t> mijn </a:t>
            </a:r>
            <a:r>
              <a:rPr lang="nl-NL" sz="1100" dirty="0" err="1">
                <a:latin typeface="Tahoma"/>
              </a:rPr>
              <a:t>Nimphe</a:t>
            </a:r>
            <a:r>
              <a:rPr lang="nl-NL" sz="1100" dirty="0">
                <a:latin typeface="Tahoma"/>
              </a:rPr>
              <a:t> in t' </a:t>
            </a:r>
            <a:r>
              <a:rPr lang="nl-NL" sz="1100" dirty="0" err="1">
                <a:latin typeface="Tahoma"/>
              </a:rPr>
              <a:t>suetste</a:t>
            </a:r>
            <a:r>
              <a:rPr lang="nl-NL" sz="1100" dirty="0">
                <a:latin typeface="Tahoma"/>
              </a:rPr>
              <a:t> van het </a:t>
            </a:r>
            <a:r>
              <a:rPr lang="nl-NL" sz="1100" dirty="0" err="1">
                <a:latin typeface="Tahoma"/>
              </a:rPr>
              <a:t>Jaer</a:t>
            </a:r>
            <a:r>
              <a:rPr lang="nl-NL" sz="1100" dirty="0">
                <a:latin typeface="Tahoma"/>
              </a:rPr>
              <a:t/>
            </a:r>
            <a:br>
              <a:rPr lang="nl-NL" sz="1100" dirty="0">
                <a:latin typeface="Tahoma"/>
              </a:rPr>
            </a:br>
            <a:r>
              <a:rPr lang="nl-NL" sz="1100" dirty="0">
                <a:latin typeface="Tahoma"/>
              </a:rPr>
              <a:t>In </a:t>
            </a:r>
            <a:r>
              <a:rPr lang="nl-NL" sz="1100" dirty="0" err="1">
                <a:latin typeface="Tahoma"/>
              </a:rPr>
              <a:t>eenen</a:t>
            </a:r>
            <a:r>
              <a:rPr lang="nl-NL" sz="1100" dirty="0">
                <a:latin typeface="Tahoma"/>
              </a:rPr>
              <a:t> </a:t>
            </a:r>
            <a:r>
              <a:rPr lang="nl-NL" sz="1100" dirty="0" err="1">
                <a:latin typeface="Tahoma"/>
              </a:rPr>
              <a:t>beemdt</a:t>
            </a:r>
            <a:r>
              <a:rPr lang="nl-NL" sz="1100" dirty="0">
                <a:latin typeface="Tahoma"/>
              </a:rPr>
              <a:t>, </a:t>
            </a:r>
            <a:r>
              <a:rPr lang="nl-NL" sz="1100" dirty="0" err="1">
                <a:latin typeface="Tahoma"/>
              </a:rPr>
              <a:t>geleghen</a:t>
            </a:r>
            <a:r>
              <a:rPr lang="nl-NL" sz="1100" dirty="0">
                <a:latin typeface="Tahoma"/>
              </a:rPr>
              <a:t> aan de </a:t>
            </a:r>
            <a:r>
              <a:rPr lang="nl-NL" sz="1100" dirty="0" err="1">
                <a:latin typeface="Tahoma"/>
              </a:rPr>
              <a:t>sije</a:t>
            </a:r>
            <a:r>
              <a:rPr lang="nl-NL" sz="1100" dirty="0">
                <a:latin typeface="Tahoma"/>
              </a:rPr>
              <a:t/>
            </a:r>
            <a:br>
              <a:rPr lang="nl-NL" sz="1100" dirty="0">
                <a:latin typeface="Tahoma"/>
              </a:rPr>
            </a:br>
            <a:r>
              <a:rPr lang="nl-NL" sz="1100" dirty="0">
                <a:latin typeface="Tahoma"/>
              </a:rPr>
              <a:t>Van </a:t>
            </a:r>
            <a:r>
              <a:rPr lang="nl-NL" sz="1100" dirty="0" err="1">
                <a:latin typeface="Tahoma"/>
              </a:rPr>
              <a:t>eenen</a:t>
            </a:r>
            <a:r>
              <a:rPr lang="nl-NL" sz="1100" dirty="0">
                <a:latin typeface="Tahoma"/>
              </a:rPr>
              <a:t> hof alleen, </a:t>
            </a:r>
            <a:r>
              <a:rPr lang="nl-NL" sz="1100" dirty="0" err="1">
                <a:latin typeface="Tahoma"/>
              </a:rPr>
              <a:t>eerlijck</a:t>
            </a:r>
            <a:r>
              <a:rPr lang="nl-NL" sz="1100" dirty="0">
                <a:latin typeface="Tahoma"/>
              </a:rPr>
              <a:t> en blije.</a:t>
            </a:r>
            <a:br>
              <a:rPr lang="nl-NL" sz="1100" dirty="0">
                <a:latin typeface="Tahoma"/>
              </a:rPr>
            </a:br>
            <a:r>
              <a:rPr lang="nl-NL" sz="1100" dirty="0">
                <a:latin typeface="Tahoma"/>
              </a:rPr>
              <a:t>Neffens een gracht, </a:t>
            </a:r>
            <a:r>
              <a:rPr lang="nl-NL" sz="1100" dirty="0" err="1">
                <a:latin typeface="Tahoma"/>
              </a:rPr>
              <a:t>waer</a:t>
            </a:r>
            <a:r>
              <a:rPr lang="nl-NL" sz="1100" dirty="0">
                <a:latin typeface="Tahoma"/>
              </a:rPr>
              <a:t> af het water </a:t>
            </a:r>
            <a:r>
              <a:rPr lang="nl-NL" sz="1100" dirty="0" err="1" smtClean="0">
                <a:latin typeface="Tahoma"/>
              </a:rPr>
              <a:t>claer</a:t>
            </a:r>
            <a:endParaRPr lang="nl-NL" sz="1100" dirty="0" smtClean="0">
              <a:latin typeface="Tahoma"/>
            </a:endParaRPr>
          </a:p>
          <a:p>
            <a:endParaRPr lang="nl-NL" sz="1100" dirty="0"/>
          </a:p>
          <a:p>
            <a:r>
              <a:rPr lang="nl-NL" sz="1100" dirty="0" err="1">
                <a:latin typeface="Tahoma"/>
              </a:rPr>
              <a:t>Geboordt</a:t>
            </a:r>
            <a:r>
              <a:rPr lang="nl-NL" sz="1100" dirty="0">
                <a:latin typeface="Tahoma"/>
              </a:rPr>
              <a:t> met lis, </a:t>
            </a:r>
            <a:r>
              <a:rPr lang="nl-NL" sz="1100" dirty="0" err="1">
                <a:latin typeface="Tahoma"/>
              </a:rPr>
              <a:t>cruydt</a:t>
            </a:r>
            <a:r>
              <a:rPr lang="nl-NL" sz="1100" dirty="0">
                <a:latin typeface="Tahoma"/>
              </a:rPr>
              <a:t> en bloemen, veur-</a:t>
            </a:r>
            <a:r>
              <a:rPr lang="nl-NL" sz="1100" dirty="0" err="1">
                <a:latin typeface="Tahoma"/>
              </a:rPr>
              <a:t>waer</a:t>
            </a:r>
            <a:r>
              <a:rPr lang="nl-NL" sz="1100" dirty="0">
                <a:latin typeface="Tahoma"/>
              </a:rPr>
              <a:t/>
            </a:r>
            <a:br>
              <a:rPr lang="nl-NL" sz="1100" dirty="0">
                <a:latin typeface="Tahoma"/>
              </a:rPr>
            </a:br>
            <a:r>
              <a:rPr lang="nl-NL" sz="1100" dirty="0" err="1">
                <a:latin typeface="Tahoma"/>
              </a:rPr>
              <a:t>Lustigher</a:t>
            </a:r>
            <a:r>
              <a:rPr lang="nl-NL" sz="1100" dirty="0">
                <a:latin typeface="Tahoma"/>
              </a:rPr>
              <a:t> scheen dan alle </a:t>
            </a:r>
            <a:r>
              <a:rPr lang="nl-NL" sz="1100" dirty="0" err="1">
                <a:latin typeface="Tahoma"/>
              </a:rPr>
              <a:t>schilderije</a:t>
            </a:r>
            <a:r>
              <a:rPr lang="nl-NL" sz="1100" dirty="0">
                <a:latin typeface="Tahoma"/>
              </a:rPr>
              <a:t>,</a:t>
            </a:r>
            <a:br>
              <a:rPr lang="nl-NL" sz="1100" dirty="0">
                <a:latin typeface="Tahoma"/>
              </a:rPr>
            </a:br>
            <a:r>
              <a:rPr lang="nl-NL" sz="1100" dirty="0" err="1">
                <a:latin typeface="Tahoma"/>
              </a:rPr>
              <a:t>Noit</a:t>
            </a:r>
            <a:r>
              <a:rPr lang="nl-NL" sz="1100" dirty="0">
                <a:latin typeface="Tahoma"/>
              </a:rPr>
              <a:t> man en </a:t>
            </a:r>
            <a:r>
              <a:rPr lang="nl-NL" sz="1100" dirty="0" err="1">
                <a:latin typeface="Tahoma"/>
              </a:rPr>
              <a:t>sagh</a:t>
            </a:r>
            <a:r>
              <a:rPr lang="nl-NL" sz="1100" dirty="0">
                <a:latin typeface="Tahoma"/>
              </a:rPr>
              <a:t>' </a:t>
            </a:r>
            <a:r>
              <a:rPr lang="nl-NL" sz="1100" dirty="0" err="1">
                <a:latin typeface="Tahoma"/>
              </a:rPr>
              <a:t>schoonder</a:t>
            </a:r>
            <a:r>
              <a:rPr lang="nl-NL" sz="1100" dirty="0">
                <a:latin typeface="Tahoma"/>
              </a:rPr>
              <a:t> </a:t>
            </a:r>
            <a:r>
              <a:rPr lang="nl-NL" sz="1100" dirty="0" err="1">
                <a:latin typeface="Tahoma"/>
              </a:rPr>
              <a:t>tapisseije</a:t>
            </a:r>
            <a:r>
              <a:rPr lang="nl-NL" sz="1100" dirty="0">
                <a:latin typeface="Tahoma"/>
              </a:rPr>
              <a:t>,</a:t>
            </a:r>
            <a:br>
              <a:rPr lang="nl-NL" sz="1100" dirty="0">
                <a:latin typeface="Tahoma"/>
              </a:rPr>
            </a:br>
            <a:r>
              <a:rPr lang="nl-NL" sz="1100" dirty="0" err="1">
                <a:latin typeface="Tahoma"/>
              </a:rPr>
              <a:t>Soo</a:t>
            </a:r>
            <a:r>
              <a:rPr lang="nl-NL" sz="1100" dirty="0">
                <a:latin typeface="Tahoma"/>
              </a:rPr>
              <a:t> schoon was 't veld </a:t>
            </a:r>
            <a:r>
              <a:rPr lang="nl-NL" sz="1100" dirty="0" err="1">
                <a:latin typeface="Tahoma"/>
              </a:rPr>
              <a:t>gebloeydt</a:t>
            </a:r>
            <a:r>
              <a:rPr lang="nl-NL" sz="1100" dirty="0">
                <a:latin typeface="Tahoma"/>
              </a:rPr>
              <a:t> </a:t>
            </a:r>
            <a:r>
              <a:rPr lang="nl-NL" sz="1100" dirty="0" err="1">
                <a:latin typeface="Tahoma"/>
              </a:rPr>
              <a:t>soo</a:t>
            </a:r>
            <a:r>
              <a:rPr lang="nl-NL" sz="1100" dirty="0">
                <a:latin typeface="Tahoma"/>
              </a:rPr>
              <a:t> hier en </a:t>
            </a:r>
            <a:r>
              <a:rPr lang="nl-NL" sz="1100" dirty="0" err="1">
                <a:latin typeface="Tahoma"/>
              </a:rPr>
              <a:t>soo</a:t>
            </a:r>
            <a:r>
              <a:rPr lang="nl-NL" sz="1100" dirty="0">
                <a:latin typeface="Tahoma"/>
              </a:rPr>
              <a:t> </a:t>
            </a:r>
            <a:r>
              <a:rPr lang="nl-NL" sz="1100" dirty="0" err="1">
                <a:latin typeface="Tahoma"/>
              </a:rPr>
              <a:t>daer</a:t>
            </a:r>
            <a:r>
              <a:rPr lang="nl-NL" sz="1100" dirty="0" smtClean="0">
                <a:latin typeface="Tahoma"/>
              </a:rPr>
              <a:t>.</a:t>
            </a:r>
          </a:p>
          <a:p>
            <a:endParaRPr lang="nl-NL" sz="1100" dirty="0"/>
          </a:p>
          <a:p>
            <a:r>
              <a:rPr lang="nl-NL" sz="1100" dirty="0">
                <a:latin typeface="Tahoma"/>
              </a:rPr>
              <a:t>Als Flora jent </a:t>
            </a:r>
            <a:r>
              <a:rPr lang="nl-NL" sz="1100" dirty="0" err="1">
                <a:latin typeface="Tahoma"/>
              </a:rPr>
              <a:t>sat</a:t>
            </a:r>
            <a:r>
              <a:rPr lang="nl-NL" sz="1100" dirty="0">
                <a:latin typeface="Tahoma"/>
              </a:rPr>
              <a:t> </a:t>
            </a:r>
            <a:r>
              <a:rPr lang="nl-NL" sz="1100" dirty="0" err="1">
                <a:latin typeface="Tahoma"/>
              </a:rPr>
              <a:t>sij</a:t>
            </a:r>
            <a:r>
              <a:rPr lang="nl-NL" sz="1100" dirty="0">
                <a:latin typeface="Tahoma"/>
              </a:rPr>
              <a:t> </a:t>
            </a:r>
            <a:r>
              <a:rPr lang="nl-NL" sz="1100" dirty="0" err="1">
                <a:latin typeface="Tahoma"/>
              </a:rPr>
              <a:t>daer</a:t>
            </a:r>
            <a:r>
              <a:rPr lang="nl-NL" sz="1100" dirty="0">
                <a:latin typeface="Tahoma"/>
              </a:rPr>
              <a:t> op bloemen:</a:t>
            </a:r>
            <a:br>
              <a:rPr lang="nl-NL" sz="1100" dirty="0">
                <a:latin typeface="Tahoma"/>
              </a:rPr>
            </a:br>
            <a:r>
              <a:rPr lang="nl-NL" sz="1100" dirty="0">
                <a:latin typeface="Tahoma"/>
              </a:rPr>
              <a:t>Deur heur </a:t>
            </a:r>
            <a:r>
              <a:rPr lang="nl-NL" sz="1100" dirty="0" err="1">
                <a:latin typeface="Tahoma"/>
              </a:rPr>
              <a:t>schoonheydt</a:t>
            </a:r>
            <a:r>
              <a:rPr lang="nl-NL" sz="1100" dirty="0">
                <a:latin typeface="Tahoma"/>
              </a:rPr>
              <a:t> </a:t>
            </a:r>
            <a:r>
              <a:rPr lang="nl-NL" sz="1100" dirty="0" err="1">
                <a:latin typeface="Tahoma"/>
              </a:rPr>
              <a:t>magh</a:t>
            </a:r>
            <a:r>
              <a:rPr lang="nl-NL" sz="1100" dirty="0">
                <a:latin typeface="Tahoma"/>
              </a:rPr>
              <a:t>-men se </a:t>
            </a:r>
            <a:r>
              <a:rPr lang="nl-NL" sz="1100" dirty="0" err="1">
                <a:solidFill>
                  <a:srgbClr val="FFFFFF"/>
                </a:solidFill>
                <a:latin typeface="Tahoma"/>
                <a:hlinkClick r:id="rId2" tooltip="Venus bij Schuffel)"/>
              </a:rPr>
              <a:t>Venus</a:t>
            </a:r>
            <a:r>
              <a:rPr lang="nl-NL" sz="1100" dirty="0" err="1">
                <a:latin typeface="Tahoma"/>
              </a:rPr>
              <a:t>noemen</a:t>
            </a:r>
            <a:r>
              <a:rPr lang="nl-NL" sz="1100" dirty="0">
                <a:latin typeface="Tahoma"/>
              </a:rPr>
              <a:t>,</a:t>
            </a:r>
            <a:br>
              <a:rPr lang="nl-NL" sz="1100" dirty="0">
                <a:latin typeface="Tahoma"/>
              </a:rPr>
            </a:br>
            <a:r>
              <a:rPr lang="nl-NL" sz="1100" dirty="0">
                <a:latin typeface="Tahoma"/>
              </a:rPr>
              <a:t>Om heur verstand Minerva wijs van </a:t>
            </a:r>
            <a:r>
              <a:rPr lang="nl-NL" sz="1100" dirty="0" err="1">
                <a:latin typeface="Tahoma"/>
              </a:rPr>
              <a:t>sinne</a:t>
            </a:r>
            <a:r>
              <a:rPr lang="nl-NL" sz="1100" dirty="0" smtClean="0">
                <a:latin typeface="Tahoma"/>
              </a:rPr>
              <a:t>:</a:t>
            </a:r>
          </a:p>
          <a:p>
            <a:endParaRPr lang="nl-NL" sz="1100" dirty="0"/>
          </a:p>
          <a:p>
            <a:r>
              <a:rPr lang="nl-NL" sz="1100" dirty="0">
                <a:solidFill>
                  <a:srgbClr val="FFFFFF"/>
                </a:solidFill>
                <a:latin typeface="Tahoma"/>
                <a:hlinkClick r:id="rId3" tooltip="Diana bij Schuffel"/>
              </a:rPr>
              <a:t>Diana</a:t>
            </a:r>
            <a:r>
              <a:rPr lang="nl-NL" sz="1100" dirty="0">
                <a:latin typeface="Tahoma"/>
              </a:rPr>
              <a:t> </a:t>
            </a:r>
            <a:r>
              <a:rPr lang="nl-NL" sz="1100" dirty="0" err="1">
                <a:latin typeface="Tahoma"/>
              </a:rPr>
              <a:t>oock</a:t>
            </a:r>
            <a:r>
              <a:rPr lang="nl-NL" sz="1100" dirty="0">
                <a:latin typeface="Tahoma"/>
              </a:rPr>
              <a:t> om heur </a:t>
            </a:r>
            <a:r>
              <a:rPr lang="nl-NL" sz="1100" dirty="0" err="1">
                <a:latin typeface="Tahoma"/>
              </a:rPr>
              <a:t>reyn</a:t>
            </a:r>
            <a:r>
              <a:rPr lang="nl-NL" sz="1100" dirty="0">
                <a:latin typeface="Tahoma"/>
              </a:rPr>
              <a:t> </a:t>
            </a:r>
            <a:r>
              <a:rPr lang="nl-NL" sz="1100" dirty="0" err="1">
                <a:latin typeface="Tahoma"/>
              </a:rPr>
              <a:t>eerlijck</a:t>
            </a:r>
            <a:r>
              <a:rPr lang="nl-NL" sz="1100" dirty="0">
                <a:latin typeface="Tahoma"/>
              </a:rPr>
              <a:t> </a:t>
            </a:r>
            <a:r>
              <a:rPr lang="nl-NL" sz="1100" dirty="0" err="1">
                <a:latin typeface="Tahoma"/>
              </a:rPr>
              <a:t>wesen</a:t>
            </a:r>
            <a:r>
              <a:rPr lang="nl-NL" sz="1100" dirty="0">
                <a:latin typeface="Tahoma"/>
              </a:rPr>
              <a:t>:</a:t>
            </a:r>
            <a:br>
              <a:rPr lang="nl-NL" sz="1100" dirty="0">
                <a:latin typeface="Tahoma"/>
              </a:rPr>
            </a:br>
            <a:r>
              <a:rPr lang="nl-NL" sz="1100" dirty="0">
                <a:latin typeface="Tahoma"/>
              </a:rPr>
              <a:t>Boven Juno is </a:t>
            </a:r>
            <a:r>
              <a:rPr lang="nl-NL" sz="1100" dirty="0" err="1">
                <a:latin typeface="Tahoma"/>
              </a:rPr>
              <a:t>sy</a:t>
            </a:r>
            <a:r>
              <a:rPr lang="nl-NL" sz="1100" dirty="0">
                <a:latin typeface="Tahoma"/>
              </a:rPr>
              <a:t> </a:t>
            </a:r>
            <a:r>
              <a:rPr lang="nl-NL" sz="1100" dirty="0" err="1">
                <a:latin typeface="Tahoma"/>
              </a:rPr>
              <a:t>weerdt</a:t>
            </a:r>
            <a:r>
              <a:rPr lang="nl-NL" sz="1100" dirty="0">
                <a:latin typeface="Tahoma"/>
              </a:rPr>
              <a:t> </a:t>
            </a:r>
            <a:r>
              <a:rPr lang="nl-NL" sz="1100" dirty="0" err="1">
                <a:latin typeface="Tahoma"/>
              </a:rPr>
              <a:t>t'sijn</a:t>
            </a:r>
            <a:r>
              <a:rPr lang="nl-NL" sz="1100" dirty="0">
                <a:latin typeface="Tahoma"/>
              </a:rPr>
              <a:t> </a:t>
            </a:r>
            <a:r>
              <a:rPr lang="nl-NL" sz="1100" dirty="0" err="1">
                <a:latin typeface="Tahoma"/>
              </a:rPr>
              <a:t>gepresen</a:t>
            </a:r>
            <a:r>
              <a:rPr lang="nl-NL" sz="1100" i="1" dirty="0">
                <a:latin typeface="Tahoma"/>
              </a:rPr>
              <a:t>.</a:t>
            </a:r>
            <a:br>
              <a:rPr lang="nl-NL" sz="1100" i="1" dirty="0">
                <a:latin typeface="Tahoma"/>
              </a:rPr>
            </a:br>
            <a:r>
              <a:rPr lang="nl-NL" sz="1100" dirty="0">
                <a:latin typeface="Tahoma"/>
              </a:rPr>
              <a:t>T' </a:t>
            </a:r>
            <a:r>
              <a:rPr lang="nl-NL" sz="1100" dirty="0" err="1">
                <a:latin typeface="Tahoma"/>
              </a:rPr>
              <a:t>sindts</a:t>
            </a:r>
            <a:r>
              <a:rPr lang="nl-NL" sz="1100" dirty="0">
                <a:latin typeface="Tahoma"/>
              </a:rPr>
              <a:t> die </a:t>
            </a:r>
            <a:r>
              <a:rPr lang="nl-NL" sz="1100" dirty="0" err="1">
                <a:latin typeface="Tahoma"/>
              </a:rPr>
              <a:t>tyd</a:t>
            </a:r>
            <a:r>
              <a:rPr lang="nl-NL" sz="1100" dirty="0">
                <a:latin typeface="Tahoma"/>
              </a:rPr>
              <a:t> </a:t>
            </a:r>
            <a:r>
              <a:rPr lang="nl-NL" sz="1100" dirty="0" err="1">
                <a:latin typeface="Tahoma"/>
              </a:rPr>
              <a:t>aen</a:t>
            </a:r>
            <a:r>
              <a:rPr lang="nl-NL" sz="1100" dirty="0">
                <a:latin typeface="Tahoma"/>
              </a:rPr>
              <a:t> </a:t>
            </a:r>
            <a:r>
              <a:rPr lang="nl-NL" sz="1100" dirty="0" err="1">
                <a:latin typeface="Tahoma"/>
              </a:rPr>
              <a:t>queeldt</a:t>
            </a:r>
            <a:r>
              <a:rPr lang="nl-NL" sz="1100" dirty="0">
                <a:latin typeface="Tahoma"/>
              </a:rPr>
              <a:t> mijn </a:t>
            </a:r>
            <a:r>
              <a:rPr lang="nl-NL" sz="1100" dirty="0" err="1">
                <a:latin typeface="Tahoma"/>
              </a:rPr>
              <a:t>siele</a:t>
            </a:r>
            <a:r>
              <a:rPr lang="nl-NL" sz="1100" dirty="0">
                <a:latin typeface="Tahoma"/>
              </a:rPr>
              <a:t> om heur minne.</a:t>
            </a:r>
            <a:endParaRPr lang="nl-NL" sz="1100" dirty="0"/>
          </a:p>
          <a:p>
            <a:r>
              <a:rPr lang="nl-NL" sz="1100" b="1" dirty="0">
                <a:solidFill>
                  <a:srgbClr val="FFFFFF"/>
                </a:solidFill>
                <a:latin typeface="Tahoma"/>
                <a:hlinkClick r:id="rId4" tooltip="Nog een sonnet"/>
              </a:rPr>
              <a:t>Jan van der Noot</a:t>
            </a:r>
            <a:r>
              <a:rPr lang="nl-NL" sz="1100" dirty="0">
                <a:latin typeface="Tahoma"/>
              </a:rPr>
              <a:t> (1539-1495)</a:t>
            </a:r>
            <a:endParaRPr lang="nl-NL" sz="1100" dirty="0"/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0488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Versvormen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Haiku (</a:t>
            </a:r>
            <a:r>
              <a:rPr lang="nl-NL" dirty="0" err="1" smtClean="0"/>
              <a:t>twaiku</a:t>
            </a:r>
            <a:r>
              <a:rPr lang="nl-NL" dirty="0" smtClean="0"/>
              <a:t>)</a:t>
            </a:r>
          </a:p>
          <a:p>
            <a:r>
              <a:rPr lang="nl-NL" dirty="0" smtClean="0"/>
              <a:t>Limerick</a:t>
            </a:r>
          </a:p>
          <a:p>
            <a:r>
              <a:rPr lang="nl-NL" dirty="0" smtClean="0"/>
              <a:t>Sonnet</a:t>
            </a:r>
          </a:p>
          <a:p>
            <a:r>
              <a:rPr lang="nl-NL" b="1" dirty="0" smtClean="0"/>
              <a:t>Rondeel</a:t>
            </a:r>
          </a:p>
          <a:p>
            <a:r>
              <a:rPr lang="nl-NL" dirty="0" smtClean="0"/>
              <a:t>Ode (lofdicht)</a:t>
            </a:r>
          </a:p>
          <a:p>
            <a:r>
              <a:rPr lang="nl-NL" dirty="0" smtClean="0"/>
              <a:t>Hekeldicht</a:t>
            </a:r>
          </a:p>
          <a:p>
            <a:r>
              <a:rPr lang="nl-NL" dirty="0" smtClean="0"/>
              <a:t>Acrostichon (naamdicht)</a:t>
            </a:r>
          </a:p>
          <a:p>
            <a:r>
              <a:rPr lang="nl-NL" dirty="0" smtClean="0"/>
              <a:t>Elegie (klaagzang)</a:t>
            </a:r>
          </a:p>
          <a:p>
            <a:r>
              <a:rPr lang="nl-NL" dirty="0" smtClean="0"/>
              <a:t>Epigram (puntdicht)</a:t>
            </a:r>
          </a:p>
          <a:p>
            <a:r>
              <a:rPr lang="nl-NL" dirty="0" smtClean="0"/>
              <a:t>Vrije rijm</a:t>
            </a:r>
          </a:p>
          <a:p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4355976" y="476672"/>
            <a:ext cx="4536504" cy="273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Rondeel: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b="1" dirty="0" smtClean="0"/>
              <a:t>Gedicht van acht</a:t>
            </a:r>
            <a:r>
              <a:rPr lang="nl-NL" sz="1600" b="1" dirty="0"/>
              <a:t>, twaalf of dertien </a:t>
            </a:r>
            <a:r>
              <a:rPr lang="nl-NL" sz="1600" b="1" dirty="0" smtClean="0"/>
              <a:t>regels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600" b="1" dirty="0"/>
              <a:t>T</a:t>
            </a:r>
            <a:r>
              <a:rPr lang="nl-NL" sz="1600" b="1" dirty="0" smtClean="0"/>
              <a:t>wee </a:t>
            </a:r>
            <a:r>
              <a:rPr lang="nl-NL" sz="1600" b="1" dirty="0"/>
              <a:t>rijmklanken gebruikt en </a:t>
            </a:r>
            <a:r>
              <a:rPr lang="nl-NL" sz="1600" b="1" dirty="0" smtClean="0"/>
              <a:t>één </a:t>
            </a:r>
            <a:r>
              <a:rPr lang="nl-NL" sz="1600" b="1" dirty="0"/>
              <a:t>versregel wordt </a:t>
            </a:r>
            <a:r>
              <a:rPr lang="nl-NL" sz="1600" b="1" dirty="0" smtClean="0"/>
              <a:t>herhaald</a:t>
            </a:r>
            <a:endParaRPr lang="nl-NL" dirty="0"/>
          </a:p>
        </p:txBody>
      </p:sp>
      <p:sp>
        <p:nvSpPr>
          <p:cNvPr id="11" name="Afgeronde rechthoek 10"/>
          <p:cNvSpPr/>
          <p:nvPr/>
        </p:nvSpPr>
        <p:spPr>
          <a:xfrm>
            <a:off x="4355976" y="3356992"/>
            <a:ext cx="4464496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latin typeface="Tahoma"/>
              </a:rPr>
              <a:t>Die door de wereld zal geraken,</a:t>
            </a:r>
            <a:br>
              <a:rPr lang="nl-NL" sz="1600" dirty="0">
                <a:latin typeface="Tahoma"/>
              </a:rPr>
            </a:br>
            <a:r>
              <a:rPr lang="nl-NL" sz="1600" dirty="0">
                <a:latin typeface="Tahoma"/>
              </a:rPr>
              <a:t>die moet </a:t>
            </a:r>
            <a:r>
              <a:rPr lang="nl-NL" sz="1600" dirty="0" err="1">
                <a:latin typeface="Tahoma"/>
              </a:rPr>
              <a:t>konnen</a:t>
            </a:r>
            <a:r>
              <a:rPr lang="nl-NL" sz="1600" dirty="0">
                <a:latin typeface="Tahoma"/>
              </a:rPr>
              <a:t> huilen metten honden</a:t>
            </a:r>
            <a:br>
              <a:rPr lang="nl-NL" sz="1600" dirty="0">
                <a:latin typeface="Tahoma"/>
              </a:rPr>
            </a:br>
            <a:r>
              <a:rPr lang="nl-NL" sz="1600" dirty="0">
                <a:latin typeface="Tahoma"/>
              </a:rPr>
              <a:t>ende moet ook </a:t>
            </a:r>
            <a:r>
              <a:rPr lang="nl-NL" sz="1600" dirty="0" err="1">
                <a:latin typeface="Tahoma"/>
              </a:rPr>
              <a:t>konnen</a:t>
            </a:r>
            <a:r>
              <a:rPr lang="nl-NL" sz="1600" dirty="0">
                <a:latin typeface="Tahoma"/>
              </a:rPr>
              <a:t> diverse spraken. (je taal aanpassen)</a:t>
            </a:r>
            <a:br>
              <a:rPr lang="nl-NL" sz="1600" dirty="0">
                <a:latin typeface="Tahoma"/>
              </a:rPr>
            </a:br>
            <a:r>
              <a:rPr lang="nl-NL" sz="1600" dirty="0">
                <a:latin typeface="Tahoma"/>
              </a:rPr>
              <a:t>Die door de wereld zal geraken,</a:t>
            </a:r>
            <a:br>
              <a:rPr lang="nl-NL" sz="1600" dirty="0">
                <a:latin typeface="Tahoma"/>
              </a:rPr>
            </a:br>
            <a:r>
              <a:rPr lang="nl-NL" sz="1600" dirty="0">
                <a:latin typeface="Tahoma"/>
              </a:rPr>
              <a:t>hier waarheid zeggen ende ginder </a:t>
            </a:r>
            <a:r>
              <a:rPr lang="nl-NL" sz="1600" dirty="0" err="1">
                <a:latin typeface="Tahoma"/>
              </a:rPr>
              <a:t>missaken</a:t>
            </a:r>
            <a:r>
              <a:rPr lang="nl-NL" sz="1600" dirty="0">
                <a:latin typeface="Tahoma"/>
              </a:rPr>
              <a:t>, (leugens)</a:t>
            </a:r>
            <a:br>
              <a:rPr lang="nl-NL" sz="1600" dirty="0">
                <a:latin typeface="Tahoma"/>
              </a:rPr>
            </a:br>
            <a:r>
              <a:rPr lang="nl-NL" sz="1600" dirty="0">
                <a:latin typeface="Tahoma"/>
              </a:rPr>
              <a:t>voren zalven ende achter wonden.</a:t>
            </a:r>
            <a:br>
              <a:rPr lang="nl-NL" sz="1600" dirty="0">
                <a:latin typeface="Tahoma"/>
              </a:rPr>
            </a:br>
            <a:r>
              <a:rPr lang="nl-NL" sz="1600" dirty="0">
                <a:latin typeface="Tahoma"/>
              </a:rPr>
              <a:t>Die door de wereld zal geraken,</a:t>
            </a:r>
            <a:br>
              <a:rPr lang="nl-NL" sz="1600" dirty="0">
                <a:latin typeface="Tahoma"/>
              </a:rPr>
            </a:br>
            <a:r>
              <a:rPr lang="nl-NL" sz="1600" dirty="0">
                <a:latin typeface="Tahoma"/>
              </a:rPr>
              <a:t>die moet </a:t>
            </a:r>
            <a:r>
              <a:rPr lang="nl-NL" sz="1600" dirty="0" err="1">
                <a:latin typeface="Tahoma"/>
              </a:rPr>
              <a:t>konnen</a:t>
            </a:r>
            <a:r>
              <a:rPr lang="nl-NL" sz="1600" dirty="0">
                <a:latin typeface="Tahoma"/>
              </a:rPr>
              <a:t> huilen metten honden.</a:t>
            </a:r>
            <a:endParaRPr lang="nl-NL" sz="1600" dirty="0"/>
          </a:p>
          <a:p>
            <a:r>
              <a:rPr lang="nl-NL" sz="1200" b="1" dirty="0">
                <a:solidFill>
                  <a:srgbClr val="FFFFFF"/>
                </a:solidFill>
                <a:latin typeface="Tahoma"/>
                <a:hlinkClick r:id="rId2" tooltip="Meer over De Roovere"/>
              </a:rPr>
              <a:t>Anthonis de </a:t>
            </a:r>
            <a:r>
              <a:rPr lang="nl-NL" sz="1200" b="1" dirty="0" err="1">
                <a:solidFill>
                  <a:srgbClr val="FFFFFF"/>
                </a:solidFill>
                <a:latin typeface="Tahoma"/>
                <a:hlinkClick r:id="rId2" tooltip="Meer over De Roovere"/>
              </a:rPr>
              <a:t>Roovere</a:t>
            </a:r>
            <a:r>
              <a:rPr lang="nl-NL" sz="1200" dirty="0">
                <a:latin typeface="Tahoma"/>
              </a:rPr>
              <a:t> (1430 - 1482)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73568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Versvormen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Haiku (</a:t>
            </a:r>
            <a:r>
              <a:rPr lang="nl-NL" dirty="0" err="1" smtClean="0"/>
              <a:t>twaiku</a:t>
            </a:r>
            <a:r>
              <a:rPr lang="nl-NL" dirty="0" smtClean="0"/>
              <a:t>)</a:t>
            </a:r>
          </a:p>
          <a:p>
            <a:r>
              <a:rPr lang="nl-NL" dirty="0" smtClean="0"/>
              <a:t>Limerick</a:t>
            </a:r>
          </a:p>
          <a:p>
            <a:r>
              <a:rPr lang="nl-NL" dirty="0" smtClean="0"/>
              <a:t>Sonnet</a:t>
            </a:r>
          </a:p>
          <a:p>
            <a:r>
              <a:rPr lang="nl-NL" dirty="0" smtClean="0"/>
              <a:t>Rondeel</a:t>
            </a:r>
          </a:p>
          <a:p>
            <a:r>
              <a:rPr lang="nl-NL" b="1" dirty="0" smtClean="0"/>
              <a:t>Ode (lofdicht)</a:t>
            </a:r>
          </a:p>
          <a:p>
            <a:r>
              <a:rPr lang="nl-NL" dirty="0" smtClean="0"/>
              <a:t>Hekeldicht</a:t>
            </a:r>
          </a:p>
          <a:p>
            <a:r>
              <a:rPr lang="nl-NL" dirty="0" smtClean="0"/>
              <a:t>Acrostichon (naamdicht)</a:t>
            </a:r>
          </a:p>
          <a:p>
            <a:r>
              <a:rPr lang="nl-NL" dirty="0" smtClean="0"/>
              <a:t>Elegie (klaagzang)</a:t>
            </a:r>
          </a:p>
          <a:p>
            <a:r>
              <a:rPr lang="nl-NL" dirty="0" smtClean="0"/>
              <a:t>Epigram (puntdicht)</a:t>
            </a:r>
          </a:p>
          <a:p>
            <a:r>
              <a:rPr lang="nl-NL" dirty="0" smtClean="0"/>
              <a:t>Vrije rijm</a:t>
            </a:r>
          </a:p>
          <a:p>
            <a:endParaRPr lang="nl-NL" dirty="0"/>
          </a:p>
        </p:txBody>
      </p:sp>
      <p:pic>
        <p:nvPicPr>
          <p:cNvPr id="5122" name="Picture 2" descr="http://infrastruct.files.wordpress.com/2009/05/dordrecht-binnensta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40812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untige ster 3"/>
          <p:cNvSpPr/>
          <p:nvPr/>
        </p:nvSpPr>
        <p:spPr>
          <a:xfrm>
            <a:off x="4211960" y="804894"/>
            <a:ext cx="720080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772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Versvormen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Haiku (</a:t>
            </a:r>
            <a:r>
              <a:rPr lang="nl-NL" dirty="0" err="1" smtClean="0"/>
              <a:t>twaiku</a:t>
            </a:r>
            <a:r>
              <a:rPr lang="nl-NL" dirty="0" smtClean="0"/>
              <a:t>)</a:t>
            </a:r>
          </a:p>
          <a:p>
            <a:r>
              <a:rPr lang="nl-NL" dirty="0" smtClean="0"/>
              <a:t>Limerick</a:t>
            </a:r>
          </a:p>
          <a:p>
            <a:r>
              <a:rPr lang="nl-NL" dirty="0" smtClean="0"/>
              <a:t>Sonnet</a:t>
            </a:r>
          </a:p>
          <a:p>
            <a:r>
              <a:rPr lang="nl-NL" dirty="0" smtClean="0"/>
              <a:t>Rondeel</a:t>
            </a:r>
          </a:p>
          <a:p>
            <a:r>
              <a:rPr lang="nl-NL" dirty="0" smtClean="0"/>
              <a:t>Ode (lofdicht)</a:t>
            </a:r>
          </a:p>
          <a:p>
            <a:r>
              <a:rPr lang="nl-NL" b="1" dirty="0" smtClean="0"/>
              <a:t>Hekeldicht</a:t>
            </a:r>
          </a:p>
          <a:p>
            <a:r>
              <a:rPr lang="nl-NL" dirty="0" smtClean="0"/>
              <a:t>Acrostichon (naamdicht)</a:t>
            </a:r>
          </a:p>
          <a:p>
            <a:r>
              <a:rPr lang="nl-NL" dirty="0" smtClean="0"/>
              <a:t>Elegie (klaagzang)</a:t>
            </a:r>
          </a:p>
          <a:p>
            <a:r>
              <a:rPr lang="nl-NL" dirty="0" smtClean="0"/>
              <a:t>Epigram (puntdicht)</a:t>
            </a:r>
          </a:p>
          <a:p>
            <a:r>
              <a:rPr lang="nl-NL" dirty="0" smtClean="0"/>
              <a:t>Vrije rijm</a:t>
            </a:r>
          </a:p>
          <a:p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5580112" y="1844824"/>
            <a:ext cx="2592288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Gedicht waarin misstanden op scherpe wijze aan de kaak worden </a:t>
            </a:r>
            <a:r>
              <a:rPr lang="nl-NL" altLang="nl-NL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gesteld</a:t>
            </a:r>
            <a:endParaRPr lang="nl-NL" altLang="nl-NL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51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Versvormen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Haiku (</a:t>
            </a:r>
            <a:r>
              <a:rPr lang="nl-NL" dirty="0" err="1" smtClean="0"/>
              <a:t>twaiku</a:t>
            </a:r>
            <a:r>
              <a:rPr lang="nl-NL" dirty="0" smtClean="0"/>
              <a:t>)</a:t>
            </a:r>
          </a:p>
          <a:p>
            <a:r>
              <a:rPr lang="nl-NL" dirty="0" smtClean="0"/>
              <a:t>Limerick</a:t>
            </a:r>
          </a:p>
          <a:p>
            <a:r>
              <a:rPr lang="nl-NL" dirty="0" smtClean="0"/>
              <a:t>Sonnet</a:t>
            </a:r>
          </a:p>
          <a:p>
            <a:r>
              <a:rPr lang="nl-NL" dirty="0" smtClean="0"/>
              <a:t>Rondeel</a:t>
            </a:r>
          </a:p>
          <a:p>
            <a:r>
              <a:rPr lang="nl-NL" dirty="0" smtClean="0"/>
              <a:t>Ode (lofdicht)</a:t>
            </a:r>
          </a:p>
          <a:p>
            <a:r>
              <a:rPr lang="nl-NL" dirty="0" smtClean="0"/>
              <a:t>Hekeldicht</a:t>
            </a:r>
          </a:p>
          <a:p>
            <a:r>
              <a:rPr lang="nl-NL" b="1" dirty="0" smtClean="0"/>
              <a:t>Acrostichon (naamdicht)</a:t>
            </a:r>
          </a:p>
          <a:p>
            <a:r>
              <a:rPr lang="nl-NL" dirty="0" smtClean="0"/>
              <a:t>Elegie (klaagzang)</a:t>
            </a:r>
          </a:p>
          <a:p>
            <a:r>
              <a:rPr lang="nl-NL" dirty="0" smtClean="0"/>
              <a:t>Epigram (puntdicht)</a:t>
            </a:r>
          </a:p>
          <a:p>
            <a:r>
              <a:rPr lang="nl-NL" dirty="0" smtClean="0"/>
              <a:t>Vrije rijm</a:t>
            </a:r>
          </a:p>
          <a:p>
            <a:endParaRPr lang="nl-NL" dirty="0"/>
          </a:p>
        </p:txBody>
      </p:sp>
      <p:pic>
        <p:nvPicPr>
          <p:cNvPr id="7170" name="Picture 2" descr="https://tijdomtekijken.files.wordpress.com/2012/01/williamoforange158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5146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untige ster 3"/>
          <p:cNvSpPr/>
          <p:nvPr/>
        </p:nvSpPr>
        <p:spPr>
          <a:xfrm>
            <a:off x="5292080" y="980728"/>
            <a:ext cx="936104" cy="7920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920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Versvormen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Haiku (</a:t>
            </a:r>
            <a:r>
              <a:rPr lang="nl-NL" dirty="0" err="1" smtClean="0"/>
              <a:t>twaiku</a:t>
            </a:r>
            <a:r>
              <a:rPr lang="nl-NL" dirty="0" smtClean="0"/>
              <a:t>)</a:t>
            </a:r>
          </a:p>
          <a:p>
            <a:r>
              <a:rPr lang="nl-NL" dirty="0" smtClean="0"/>
              <a:t>Limerick</a:t>
            </a:r>
          </a:p>
          <a:p>
            <a:r>
              <a:rPr lang="nl-NL" dirty="0" smtClean="0"/>
              <a:t>Sonnet</a:t>
            </a:r>
          </a:p>
          <a:p>
            <a:r>
              <a:rPr lang="nl-NL" dirty="0" smtClean="0"/>
              <a:t>Rondeel</a:t>
            </a:r>
          </a:p>
          <a:p>
            <a:r>
              <a:rPr lang="nl-NL" dirty="0" smtClean="0"/>
              <a:t>Ode (lofdicht)</a:t>
            </a:r>
          </a:p>
          <a:p>
            <a:r>
              <a:rPr lang="nl-NL" dirty="0" smtClean="0"/>
              <a:t>Hekeldicht</a:t>
            </a:r>
          </a:p>
          <a:p>
            <a:r>
              <a:rPr lang="nl-NL" dirty="0" smtClean="0"/>
              <a:t>Acrostichon (naamdicht)</a:t>
            </a:r>
          </a:p>
          <a:p>
            <a:r>
              <a:rPr lang="nl-NL" b="1" dirty="0" smtClean="0"/>
              <a:t>Elegie (klaagzang)</a:t>
            </a:r>
          </a:p>
          <a:p>
            <a:r>
              <a:rPr lang="nl-NL" dirty="0" smtClean="0"/>
              <a:t>Epigram (puntdicht)</a:t>
            </a:r>
          </a:p>
          <a:p>
            <a:r>
              <a:rPr lang="nl-NL" dirty="0" smtClean="0"/>
              <a:t>Vrije rijm</a:t>
            </a:r>
          </a:p>
          <a:p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5580112" y="1844824"/>
            <a:ext cx="2592288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bg1"/>
                </a:solidFill>
              </a:rPr>
              <a:t>In een elegie geeft de dichter uiting aan zijn gevoelens van verlies, b.v. bij het verlies van een dierbaar </a:t>
            </a:r>
            <a:r>
              <a:rPr lang="nl-NL" b="1" dirty="0" smtClean="0">
                <a:solidFill>
                  <a:schemeClr val="bg1"/>
                </a:solidFill>
              </a:rPr>
              <a:t>persoon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25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Versvormen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Haiku (</a:t>
            </a:r>
            <a:r>
              <a:rPr lang="nl-NL" dirty="0" err="1" smtClean="0"/>
              <a:t>twaiku</a:t>
            </a:r>
            <a:r>
              <a:rPr lang="nl-NL" dirty="0" smtClean="0"/>
              <a:t>)</a:t>
            </a:r>
          </a:p>
          <a:p>
            <a:r>
              <a:rPr lang="nl-NL" dirty="0" smtClean="0"/>
              <a:t>Limerick</a:t>
            </a:r>
          </a:p>
          <a:p>
            <a:r>
              <a:rPr lang="nl-NL" dirty="0" smtClean="0"/>
              <a:t>Sonnet</a:t>
            </a:r>
          </a:p>
          <a:p>
            <a:r>
              <a:rPr lang="nl-NL" dirty="0" smtClean="0"/>
              <a:t>Rondeel</a:t>
            </a:r>
          </a:p>
          <a:p>
            <a:r>
              <a:rPr lang="nl-NL" dirty="0" smtClean="0"/>
              <a:t>Ode (lofdicht)</a:t>
            </a:r>
          </a:p>
          <a:p>
            <a:r>
              <a:rPr lang="nl-NL" dirty="0" smtClean="0"/>
              <a:t>Hekeldicht</a:t>
            </a:r>
          </a:p>
          <a:p>
            <a:r>
              <a:rPr lang="nl-NL" dirty="0" smtClean="0"/>
              <a:t>Acrostichon (naamdicht)</a:t>
            </a:r>
          </a:p>
          <a:p>
            <a:r>
              <a:rPr lang="nl-NL" dirty="0" smtClean="0"/>
              <a:t>Elegie (klaagzang)</a:t>
            </a:r>
          </a:p>
          <a:p>
            <a:r>
              <a:rPr lang="nl-NL" b="1" dirty="0" smtClean="0"/>
              <a:t>Epigram (puntdicht)</a:t>
            </a:r>
          </a:p>
          <a:p>
            <a:r>
              <a:rPr lang="nl-NL" dirty="0" smtClean="0"/>
              <a:t>Vrije rijm</a:t>
            </a: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004048" y="1268760"/>
            <a:ext cx="3456384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 smtClean="0">
                <a:latin typeface="Tahoma"/>
              </a:rPr>
              <a:t>Allerlei meisjes</a:t>
            </a:r>
          </a:p>
          <a:p>
            <a:endParaRPr lang="nl-NL" sz="1400" dirty="0">
              <a:latin typeface="Tahoma"/>
            </a:endParaRPr>
          </a:p>
          <a:p>
            <a:r>
              <a:rPr lang="nl-NL" sz="1400" dirty="0" smtClean="0">
                <a:latin typeface="Tahoma"/>
              </a:rPr>
              <a:t>De </a:t>
            </a:r>
            <a:r>
              <a:rPr lang="nl-NL" sz="1400" dirty="0">
                <a:latin typeface="Tahoma"/>
              </a:rPr>
              <a:t>meisjes op den Nieuwendijk zijn goed,</a:t>
            </a:r>
            <a:br>
              <a:rPr lang="nl-NL" sz="1400" dirty="0">
                <a:latin typeface="Tahoma"/>
              </a:rPr>
            </a:br>
            <a:r>
              <a:rPr lang="nl-NL" sz="1400" dirty="0">
                <a:latin typeface="Tahoma"/>
              </a:rPr>
              <a:t>die </a:t>
            </a:r>
            <a:r>
              <a:rPr lang="nl-NL" sz="1400" dirty="0" err="1">
                <a:latin typeface="Tahoma"/>
              </a:rPr>
              <a:t>van't</a:t>
            </a:r>
            <a:r>
              <a:rPr lang="nl-NL" sz="1400" dirty="0">
                <a:latin typeface="Tahoma"/>
              </a:rPr>
              <a:t> water hebben lustige zinnen,</a:t>
            </a:r>
            <a:br>
              <a:rPr lang="nl-NL" sz="1400" dirty="0">
                <a:latin typeface="Tahoma"/>
              </a:rPr>
            </a:br>
            <a:r>
              <a:rPr lang="nl-NL" sz="1400" dirty="0">
                <a:latin typeface="Tahoma"/>
              </a:rPr>
              <a:t>in de </a:t>
            </a:r>
            <a:r>
              <a:rPr lang="nl-NL" sz="1400" dirty="0" err="1">
                <a:latin typeface="Tahoma"/>
              </a:rPr>
              <a:t>Warmoestraat</a:t>
            </a:r>
            <a:r>
              <a:rPr lang="nl-NL" sz="1400" dirty="0">
                <a:latin typeface="Tahoma"/>
              </a:rPr>
              <a:t> dragen ze hoge hoed,</a:t>
            </a:r>
            <a:br>
              <a:rPr lang="nl-NL" sz="1400" dirty="0">
                <a:latin typeface="Tahoma"/>
              </a:rPr>
            </a:br>
            <a:r>
              <a:rPr lang="nl-NL" sz="1400" dirty="0">
                <a:latin typeface="Tahoma"/>
              </a:rPr>
              <a:t>in de Kalverstraat doen ze niet dan spinnen,</a:t>
            </a:r>
            <a:br>
              <a:rPr lang="nl-NL" sz="1400" dirty="0">
                <a:latin typeface="Tahoma"/>
              </a:rPr>
            </a:br>
            <a:r>
              <a:rPr lang="nl-NL" sz="1400" dirty="0">
                <a:latin typeface="Tahoma"/>
              </a:rPr>
              <a:t>op de Burgwal wonen die waardig zijn om beminnen,</a:t>
            </a:r>
            <a:br>
              <a:rPr lang="nl-NL" sz="1400" dirty="0">
                <a:latin typeface="Tahoma"/>
              </a:rPr>
            </a:br>
            <a:r>
              <a:rPr lang="nl-NL" sz="1400" dirty="0">
                <a:latin typeface="Tahoma"/>
              </a:rPr>
              <a:t>op de Dam daar hebben ze blozende kaken,</a:t>
            </a:r>
            <a:br>
              <a:rPr lang="nl-NL" sz="1400" dirty="0">
                <a:latin typeface="Tahoma"/>
              </a:rPr>
            </a:br>
            <a:r>
              <a:rPr lang="nl-NL" sz="1400" dirty="0">
                <a:latin typeface="Tahoma"/>
              </a:rPr>
              <a:t>maar in de arm mogen zij mij meest vermaken.</a:t>
            </a:r>
            <a:endParaRPr lang="nl-NL" sz="1400" dirty="0"/>
          </a:p>
          <a:p>
            <a:r>
              <a:rPr lang="nl-NL" sz="1400" b="1" dirty="0">
                <a:solidFill>
                  <a:srgbClr val="FFFFFF"/>
                </a:solidFill>
                <a:latin typeface="Tahoma"/>
                <a:hlinkClick r:id="rId2" tooltip="Meer over Roemer Visscher"/>
              </a:rPr>
              <a:t>Roemer Visscher</a:t>
            </a:r>
            <a:r>
              <a:rPr lang="nl-NL" sz="1400" dirty="0">
                <a:latin typeface="Tahoma"/>
              </a:rPr>
              <a:t> (1547 - 1620)</a:t>
            </a:r>
            <a:endParaRPr lang="nl-NL" sz="1400" dirty="0"/>
          </a:p>
        </p:txBody>
      </p:sp>
      <p:sp>
        <p:nvSpPr>
          <p:cNvPr id="7" name="Rechthoek 6"/>
          <p:cNvSpPr/>
          <p:nvPr/>
        </p:nvSpPr>
        <p:spPr>
          <a:xfrm>
            <a:off x="5004048" y="5733256"/>
            <a:ext cx="34563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Kort, grappig gedicht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9032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Versvormen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Haiku (</a:t>
            </a:r>
            <a:r>
              <a:rPr lang="nl-NL" dirty="0" err="1" smtClean="0"/>
              <a:t>twaiku</a:t>
            </a:r>
            <a:r>
              <a:rPr lang="nl-NL" dirty="0" smtClean="0"/>
              <a:t>)</a:t>
            </a:r>
          </a:p>
          <a:p>
            <a:r>
              <a:rPr lang="nl-NL" dirty="0" smtClean="0"/>
              <a:t>Limerick</a:t>
            </a:r>
          </a:p>
          <a:p>
            <a:r>
              <a:rPr lang="nl-NL" dirty="0" smtClean="0"/>
              <a:t>Sonnet</a:t>
            </a:r>
          </a:p>
          <a:p>
            <a:r>
              <a:rPr lang="nl-NL" dirty="0" smtClean="0"/>
              <a:t>Rondeel</a:t>
            </a:r>
          </a:p>
          <a:p>
            <a:r>
              <a:rPr lang="nl-NL" dirty="0" smtClean="0"/>
              <a:t>Ode (lofdicht)</a:t>
            </a:r>
          </a:p>
          <a:p>
            <a:r>
              <a:rPr lang="nl-NL" dirty="0" smtClean="0"/>
              <a:t>Hekeldicht</a:t>
            </a:r>
          </a:p>
          <a:p>
            <a:r>
              <a:rPr lang="nl-NL" dirty="0" smtClean="0"/>
              <a:t>Acrostichon (naamdicht)</a:t>
            </a:r>
          </a:p>
          <a:p>
            <a:r>
              <a:rPr lang="nl-NL" dirty="0" smtClean="0"/>
              <a:t>Elegie (klaagzang)</a:t>
            </a:r>
          </a:p>
          <a:p>
            <a:r>
              <a:rPr lang="nl-NL" dirty="0" smtClean="0"/>
              <a:t>Epigram (puntdicht)</a:t>
            </a:r>
          </a:p>
          <a:p>
            <a:r>
              <a:rPr lang="nl-NL" b="1" dirty="0" smtClean="0"/>
              <a:t>Vrije rijm</a:t>
            </a:r>
          </a:p>
          <a:p>
            <a:endParaRPr lang="nl-NL" dirty="0"/>
          </a:p>
        </p:txBody>
      </p:sp>
      <p:pic>
        <p:nvPicPr>
          <p:cNvPr id="10242" name="Picture 2" descr="http://www.dbnl.org/tekst/neij002univ01_01/neij002univ01ill6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810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10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Introductie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Waar denk jij aan bij poëzie?</a:t>
            </a: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2633255" y="2996952"/>
            <a:ext cx="309634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 smtClean="0"/>
              <a:t>POËZIE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4512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</a:t>
            </a:r>
            <a:r>
              <a:rPr lang="nl-NL" dirty="0" smtClean="0"/>
              <a:t>. Soorten rijm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err="1" smtClean="0"/>
              <a:t>Volrijm</a:t>
            </a:r>
            <a:r>
              <a:rPr lang="nl-NL" dirty="0" smtClean="0"/>
              <a:t> – klankovereenkomst van de klinkers en de medeklinkers</a:t>
            </a:r>
          </a:p>
          <a:p>
            <a:pPr lvl="1"/>
            <a:r>
              <a:rPr lang="nl-NL" i="1" dirty="0" smtClean="0"/>
              <a:t>H</a:t>
            </a:r>
            <a:r>
              <a:rPr lang="nl-NL" i="1" u="sng" dirty="0" smtClean="0">
                <a:solidFill>
                  <a:srgbClr val="0070C0"/>
                </a:solidFill>
              </a:rPr>
              <a:t>uis</a:t>
            </a:r>
            <a:r>
              <a:rPr lang="nl-NL" i="1" dirty="0" smtClean="0"/>
              <a:t> – m</a:t>
            </a:r>
            <a:r>
              <a:rPr lang="nl-NL" i="1" u="sng" dirty="0" smtClean="0">
                <a:solidFill>
                  <a:srgbClr val="0070C0"/>
                </a:solidFill>
              </a:rPr>
              <a:t>uis</a:t>
            </a:r>
            <a:r>
              <a:rPr lang="nl-NL" i="1" dirty="0" smtClean="0"/>
              <a:t>; g</a:t>
            </a:r>
            <a:r>
              <a:rPr lang="nl-NL" i="1" u="sng" dirty="0" smtClean="0">
                <a:solidFill>
                  <a:srgbClr val="0070C0"/>
                </a:solidFill>
              </a:rPr>
              <a:t>aat</a:t>
            </a:r>
            <a:r>
              <a:rPr lang="nl-NL" i="1" dirty="0" smtClean="0"/>
              <a:t> – st</a:t>
            </a:r>
            <a:r>
              <a:rPr lang="nl-NL" i="1" u="sng" dirty="0" smtClean="0">
                <a:solidFill>
                  <a:srgbClr val="0070C0"/>
                </a:solidFill>
              </a:rPr>
              <a:t>aat</a:t>
            </a:r>
            <a:r>
              <a:rPr lang="nl-NL" i="1" dirty="0"/>
              <a:t> </a:t>
            </a:r>
            <a:r>
              <a:rPr lang="nl-NL" i="1" dirty="0" smtClean="0"/>
              <a:t>; l</a:t>
            </a:r>
            <a:r>
              <a:rPr lang="nl-NL" i="1" u="sng" dirty="0" smtClean="0">
                <a:solidFill>
                  <a:srgbClr val="0070C0"/>
                </a:solidFill>
              </a:rPr>
              <a:t>icht</a:t>
            </a:r>
            <a:r>
              <a:rPr lang="nl-NL" i="1" dirty="0" smtClean="0"/>
              <a:t> - gez</a:t>
            </a:r>
            <a:r>
              <a:rPr lang="nl-NL" i="1" u="sng" dirty="0">
                <a:solidFill>
                  <a:srgbClr val="0070C0"/>
                </a:solidFill>
              </a:rPr>
              <a:t>icht</a:t>
            </a:r>
            <a:endParaRPr lang="nl-NL" i="1" u="sng" dirty="0" smtClean="0">
              <a:solidFill>
                <a:srgbClr val="0070C0"/>
              </a:solidFill>
            </a:endParaRPr>
          </a:p>
          <a:p>
            <a:endParaRPr lang="nl-NL" i="1" dirty="0"/>
          </a:p>
          <a:p>
            <a:r>
              <a:rPr lang="nl-NL" b="1" dirty="0" smtClean="0"/>
              <a:t>Beginrijm</a:t>
            </a:r>
            <a:r>
              <a:rPr lang="nl-NL" dirty="0" smtClean="0"/>
              <a:t> (alliteratie) – alleen de beginmedeklinkers  van twee of meer beklemtoonde lettergrepen zijn aan elkaar gelijk </a:t>
            </a:r>
          </a:p>
          <a:p>
            <a:pPr lvl="1"/>
            <a:r>
              <a:rPr lang="nl-NL" i="1" u="sng" dirty="0" smtClean="0">
                <a:solidFill>
                  <a:srgbClr val="0070C0"/>
                </a:solidFill>
              </a:rPr>
              <a:t>K</a:t>
            </a:r>
            <a:r>
              <a:rPr lang="nl-NL" i="1" dirty="0" smtClean="0"/>
              <a:t>ant en </a:t>
            </a:r>
            <a:r>
              <a:rPr lang="nl-NL" i="1" u="sng" dirty="0" smtClean="0">
                <a:solidFill>
                  <a:srgbClr val="0070C0"/>
                </a:solidFill>
              </a:rPr>
              <a:t>k</a:t>
            </a:r>
            <a:r>
              <a:rPr lang="nl-NL" i="1" dirty="0" smtClean="0"/>
              <a:t>laar; </a:t>
            </a:r>
            <a:r>
              <a:rPr lang="nl-NL" i="1" u="sng" dirty="0" smtClean="0">
                <a:solidFill>
                  <a:srgbClr val="0070C0"/>
                </a:solidFill>
              </a:rPr>
              <a:t>m</a:t>
            </a:r>
            <a:r>
              <a:rPr lang="nl-NL" i="1" dirty="0" smtClean="0"/>
              <a:t>et </a:t>
            </a:r>
            <a:r>
              <a:rPr lang="nl-NL" i="1" u="sng" dirty="0" smtClean="0">
                <a:solidFill>
                  <a:srgbClr val="0070C0"/>
                </a:solidFill>
              </a:rPr>
              <a:t>m</a:t>
            </a:r>
            <a:r>
              <a:rPr lang="nl-NL" i="1" dirty="0" smtClean="0"/>
              <a:t>an en </a:t>
            </a:r>
            <a:r>
              <a:rPr lang="nl-NL" i="1" u="sng" dirty="0" smtClean="0">
                <a:solidFill>
                  <a:srgbClr val="0070C0"/>
                </a:solidFill>
              </a:rPr>
              <a:t>m</a:t>
            </a:r>
            <a:r>
              <a:rPr lang="nl-NL" i="1" dirty="0" smtClean="0"/>
              <a:t>acht ; </a:t>
            </a:r>
            <a:r>
              <a:rPr lang="nl-NL" i="1" u="sng" dirty="0" smtClean="0">
                <a:solidFill>
                  <a:srgbClr val="0070C0"/>
                </a:solidFill>
              </a:rPr>
              <a:t>h</a:t>
            </a:r>
            <a:r>
              <a:rPr lang="nl-NL" i="1" dirty="0" smtClean="0"/>
              <a:t>eerlijk </a:t>
            </a:r>
            <a:r>
              <a:rPr lang="nl-NL" i="1" u="sng" dirty="0" smtClean="0">
                <a:solidFill>
                  <a:srgbClr val="0070C0"/>
                </a:solidFill>
              </a:rPr>
              <a:t>h</a:t>
            </a:r>
            <a:r>
              <a:rPr lang="nl-NL" i="1" dirty="0" smtClean="0"/>
              <a:t>elder </a:t>
            </a:r>
            <a:r>
              <a:rPr lang="nl-NL" i="1" u="sng" dirty="0" smtClean="0">
                <a:solidFill>
                  <a:srgbClr val="0070C0"/>
                </a:solidFill>
              </a:rPr>
              <a:t>H</a:t>
            </a:r>
            <a:r>
              <a:rPr lang="nl-NL" i="1" dirty="0" smtClean="0"/>
              <a:t>eineken</a:t>
            </a:r>
          </a:p>
          <a:p>
            <a:pPr lvl="1"/>
            <a:endParaRPr lang="nl-NL" i="1" dirty="0"/>
          </a:p>
          <a:p>
            <a:r>
              <a:rPr lang="nl-NL" b="1" dirty="0" smtClean="0"/>
              <a:t>Klinkerrijm</a:t>
            </a:r>
            <a:r>
              <a:rPr lang="nl-NL" dirty="0" smtClean="0"/>
              <a:t> (assonantie) – de </a:t>
            </a:r>
            <a:r>
              <a:rPr lang="nl-NL" smtClean="0"/>
              <a:t>beklemtoonde klinker(s) </a:t>
            </a:r>
            <a:r>
              <a:rPr lang="nl-NL" dirty="0" smtClean="0"/>
              <a:t>zijn aan elkaar gelijk</a:t>
            </a:r>
          </a:p>
          <a:p>
            <a:pPr lvl="1"/>
            <a:r>
              <a:rPr lang="nl-NL" i="1" dirty="0" smtClean="0"/>
              <a:t>G</a:t>
            </a:r>
            <a:r>
              <a:rPr lang="nl-NL" i="1" u="sng" dirty="0" smtClean="0">
                <a:solidFill>
                  <a:srgbClr val="0070C0"/>
                </a:solidFill>
              </a:rPr>
              <a:t>aa</a:t>
            </a:r>
            <a:r>
              <a:rPr lang="nl-NL" i="1" dirty="0" smtClean="0"/>
              <a:t>n – st</a:t>
            </a:r>
            <a:r>
              <a:rPr lang="nl-NL" i="1" u="sng" dirty="0" smtClean="0">
                <a:solidFill>
                  <a:srgbClr val="0070C0"/>
                </a:solidFill>
              </a:rPr>
              <a:t>aa</a:t>
            </a:r>
            <a:r>
              <a:rPr lang="nl-NL" i="1" dirty="0" smtClean="0"/>
              <a:t>t ; l</a:t>
            </a:r>
            <a:r>
              <a:rPr lang="nl-NL" i="1" u="sng" dirty="0" smtClean="0">
                <a:solidFill>
                  <a:srgbClr val="0070C0"/>
                </a:solidFill>
              </a:rPr>
              <a:t>ie</a:t>
            </a:r>
            <a:r>
              <a:rPr lang="nl-NL" i="1" dirty="0" smtClean="0"/>
              <a:t>f - d</a:t>
            </a:r>
            <a:r>
              <a:rPr lang="nl-NL" i="1" u="sng" dirty="0" smtClean="0">
                <a:solidFill>
                  <a:srgbClr val="0070C0"/>
                </a:solidFill>
              </a:rPr>
              <a:t>ie</a:t>
            </a:r>
            <a:r>
              <a:rPr lang="nl-NL" i="1" dirty="0" smtClean="0"/>
              <a:t>p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7468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</a:t>
            </a:r>
            <a:r>
              <a:rPr lang="nl-NL" dirty="0" smtClean="0"/>
              <a:t>. Metrum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/>
              <a:t>Versmaat</a:t>
            </a:r>
            <a:r>
              <a:rPr lang="nl-NL" dirty="0" smtClean="0"/>
              <a:t> = regelmatige afwisseling van beklemtoonde en onbeklemtoonde lettergrepen (ritme)</a:t>
            </a:r>
          </a:p>
          <a:p>
            <a:endParaRPr lang="nl-NL" sz="2000" dirty="0" smtClean="0"/>
          </a:p>
          <a:p>
            <a:r>
              <a:rPr lang="nl-NL" b="1" dirty="0" smtClean="0"/>
              <a:t>Jambe</a:t>
            </a:r>
            <a:r>
              <a:rPr lang="nl-NL" dirty="0" smtClean="0"/>
              <a:t> (afwisselend onbeklemtoond - beklemtoond)</a:t>
            </a:r>
          </a:p>
          <a:p>
            <a:pPr lvl="1"/>
            <a:r>
              <a:rPr lang="nl-NL" dirty="0" smtClean="0"/>
              <a:t>∪       -    | ∪       -|∪    - |   ∪       -     |  ∪   -|</a:t>
            </a:r>
            <a:endParaRPr lang="nl-NL" dirty="0"/>
          </a:p>
          <a:p>
            <a:pPr lvl="1"/>
            <a:r>
              <a:rPr lang="nl-NL" dirty="0"/>
              <a:t>Een </a:t>
            </a:r>
            <a:r>
              <a:rPr lang="nl-NL" dirty="0" err="1"/>
              <a:t>nieu|we</a:t>
            </a:r>
            <a:r>
              <a:rPr lang="nl-NL" dirty="0"/>
              <a:t> </a:t>
            </a:r>
            <a:r>
              <a:rPr lang="nl-NL" dirty="0" err="1"/>
              <a:t>len|te</a:t>
            </a:r>
            <a:r>
              <a:rPr lang="nl-NL" dirty="0"/>
              <a:t> en| een </a:t>
            </a:r>
            <a:r>
              <a:rPr lang="nl-NL" dirty="0" err="1"/>
              <a:t>nieuw|geluid</a:t>
            </a:r>
            <a:endParaRPr lang="nl-NL" dirty="0"/>
          </a:p>
          <a:p>
            <a:pPr marL="0" indent="0">
              <a:buNone/>
            </a:pPr>
            <a:endParaRPr lang="nl-NL" sz="2000" dirty="0" smtClean="0"/>
          </a:p>
          <a:p>
            <a:r>
              <a:rPr lang="nl-NL" b="1" dirty="0" smtClean="0"/>
              <a:t>Trochee </a:t>
            </a:r>
            <a:r>
              <a:rPr lang="nl-NL" dirty="0"/>
              <a:t>(afwisselend </a:t>
            </a:r>
            <a:r>
              <a:rPr lang="nl-NL" dirty="0" smtClean="0"/>
              <a:t>beklemtoond - onbeklemtoond)</a:t>
            </a:r>
            <a:endParaRPr lang="nl-NL" dirty="0"/>
          </a:p>
          <a:p>
            <a:pPr lvl="1"/>
            <a:r>
              <a:rPr lang="nl-NL" dirty="0" smtClean="0"/>
              <a:t>   -     ∪  |   -   ∪  |    -    ∪   |   -   ∪|</a:t>
            </a:r>
            <a:endParaRPr lang="nl-NL" dirty="0"/>
          </a:p>
          <a:p>
            <a:pPr lvl="1"/>
            <a:r>
              <a:rPr lang="nl-NL" dirty="0" err="1"/>
              <a:t>Constan|tijntje</a:t>
            </a:r>
            <a:r>
              <a:rPr lang="nl-NL" dirty="0"/>
              <a:t>,| 't </a:t>
            </a:r>
            <a:r>
              <a:rPr lang="nl-NL" dirty="0" err="1"/>
              <a:t>zaligh</a:t>
            </a:r>
            <a:r>
              <a:rPr lang="nl-NL" dirty="0"/>
              <a:t> | </a:t>
            </a:r>
            <a:r>
              <a:rPr lang="nl-NL" dirty="0" err="1"/>
              <a:t>kijntje</a:t>
            </a:r>
            <a:r>
              <a:rPr lang="nl-NL" dirty="0"/>
              <a:t>, </a:t>
            </a:r>
            <a:endParaRPr lang="nl-NL" dirty="0" smtClean="0"/>
          </a:p>
          <a:p>
            <a:pPr marL="27432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Picture 2" descr="http://inspiratievooronderwijs.nl/storage/pictures-big/visuele-poezie.gif?__SQUARESPACE_CACHEVERSION=130314351508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19" y="4851870"/>
            <a:ext cx="2561481" cy="17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untige ster 4"/>
          <p:cNvSpPr/>
          <p:nvPr/>
        </p:nvSpPr>
        <p:spPr>
          <a:xfrm>
            <a:off x="8316416" y="4509120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Benoem het metrum van de onderstaande strofe (=scanderen)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619672" y="2515106"/>
            <a:ext cx="561662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nl-NL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nl-NL" sz="2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Ze </a:t>
            </a:r>
            <a:r>
              <a:rPr lang="nl-NL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worden hier begraven met een haast</a:t>
            </a:r>
            <a:endParaRPr lang="nl-N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nl-NL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alsof de dood hen op de hielen zit.</a:t>
            </a:r>
            <a:endParaRPr lang="nl-N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nl-NL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 wat een buitenman het meest verbaast</a:t>
            </a:r>
            <a:endParaRPr lang="nl-N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nl-NL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 dat de stoet bijna geen staart bezit;</a:t>
            </a:r>
            <a:endParaRPr lang="nl-N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Metrum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2DA2BF"/>
              </a:buClr>
            </a:pPr>
            <a:r>
              <a:rPr lang="nl-NL" b="1" dirty="0">
                <a:solidFill>
                  <a:prstClr val="black"/>
                </a:solidFill>
              </a:rPr>
              <a:t>Enjambement</a:t>
            </a:r>
            <a:r>
              <a:rPr lang="nl-NL" dirty="0">
                <a:solidFill>
                  <a:prstClr val="black"/>
                </a:solidFill>
              </a:rPr>
              <a:t> = het doorlopen van een zin op een andere versregel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943708" y="3068960"/>
            <a:ext cx="5256584" cy="2480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nl-NL" sz="2800" i="1" kern="0" dirty="0" smtClean="0">
                <a:solidFill>
                  <a:schemeClr val="tx1"/>
                </a:solidFill>
                <a:latin typeface="+mj-lt"/>
              </a:rPr>
              <a:t>Het sneeuwde toen op je wimpers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nl-NL" sz="2800" i="1" kern="0" dirty="0">
                <a:solidFill>
                  <a:schemeClr val="tx1"/>
                </a:solidFill>
                <a:latin typeface="+mj-lt"/>
              </a:rPr>
              <a:t>l</a:t>
            </a:r>
            <a:r>
              <a:rPr lang="nl-NL" sz="2800" i="1" kern="0" dirty="0" smtClean="0">
                <a:solidFill>
                  <a:schemeClr val="tx1"/>
                </a:solidFill>
                <a:latin typeface="+mj-lt"/>
              </a:rPr>
              <a:t>agen kleine kristallen in je haren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nl-NL" sz="2800" i="1" kern="0" dirty="0">
                <a:solidFill>
                  <a:schemeClr val="tx1"/>
                </a:solidFill>
                <a:latin typeface="+mj-lt"/>
              </a:rPr>
              <a:t>g</a:t>
            </a:r>
            <a:r>
              <a:rPr lang="nl-NL" sz="2800" i="1" kern="0" dirty="0" smtClean="0">
                <a:solidFill>
                  <a:schemeClr val="tx1"/>
                </a:solidFill>
                <a:latin typeface="+mj-lt"/>
              </a:rPr>
              <a:t>linsterde het geheimzinnig</a:t>
            </a:r>
            <a:endParaRPr lang="nl-NL" i="1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81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Beeldspraak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Beeldspraak</a:t>
            </a:r>
            <a:r>
              <a:rPr lang="nl-NL" dirty="0" smtClean="0"/>
              <a:t> = </a:t>
            </a:r>
            <a:r>
              <a:rPr lang="nl-NL" dirty="0"/>
              <a:t>je gebruikt een beeld om duidelijk te maken wat je </a:t>
            </a:r>
            <a:r>
              <a:rPr lang="nl-NL" dirty="0" smtClean="0"/>
              <a:t>bedoelt</a:t>
            </a:r>
          </a:p>
          <a:p>
            <a:r>
              <a:rPr lang="nl-NL" dirty="0" smtClean="0"/>
              <a:t>Alle </a:t>
            </a:r>
            <a:r>
              <a:rPr lang="nl-NL" dirty="0"/>
              <a:t>uitdrukkingen en </a:t>
            </a:r>
            <a:r>
              <a:rPr lang="nl-NL" dirty="0" smtClean="0"/>
              <a:t>gezegdes </a:t>
            </a:r>
            <a:r>
              <a:rPr lang="nl-NL" dirty="0"/>
              <a:t>zijn </a:t>
            </a:r>
            <a:r>
              <a:rPr lang="nl-NL" dirty="0" smtClean="0"/>
              <a:t>beeldspraak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Picture 2" descr="http://www.creatie.nl/images/90706_933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4" b="13289"/>
          <a:stretch/>
        </p:blipFill>
        <p:spPr bwMode="auto">
          <a:xfrm>
            <a:off x="1547664" y="2996952"/>
            <a:ext cx="622753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Theorie beeldspraak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71800" y="792080"/>
            <a:ext cx="5920680" cy="5577840"/>
          </a:xfrm>
        </p:spPr>
        <p:txBody>
          <a:bodyPr>
            <a:normAutofit/>
          </a:bodyPr>
          <a:lstStyle/>
          <a:p>
            <a:r>
              <a:rPr lang="nl-NL" sz="2600" b="1" dirty="0"/>
              <a:t> letterlijk vs. figuurlijk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200" dirty="0" smtClean="0"/>
              <a:t>Piet </a:t>
            </a:r>
            <a:r>
              <a:rPr lang="nl-NL" sz="2200" dirty="0"/>
              <a:t>zag Sanne lopen en stond in vuur en vlam.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200" dirty="0"/>
              <a:t>Piet struikelde en viel tegen de vuurkorf aan. Hij stond in vuur en vlam</a:t>
            </a:r>
            <a:r>
              <a:rPr lang="nl-NL" sz="2200" dirty="0" smtClean="0"/>
              <a:t>.</a:t>
            </a:r>
          </a:p>
          <a:p>
            <a:pPr lvl="1"/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sz="2100" b="1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nl-NL" sz="2100" dirty="0"/>
              <a:t>erkelijkheid				</a:t>
            </a:r>
            <a:r>
              <a:rPr lang="nl-NL" sz="2100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nl-NL" sz="2100" dirty="0"/>
              <a:t>eeld</a:t>
            </a:r>
          </a:p>
          <a:p>
            <a:r>
              <a:rPr lang="nl-NL" sz="2400" b="1" dirty="0" smtClean="0"/>
              <a:t>Vergelijkingen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Hij ging er </a:t>
            </a:r>
            <a:r>
              <a:rPr lang="nl-NL" sz="2000" i="1" dirty="0"/>
              <a:t>als</a:t>
            </a:r>
            <a:r>
              <a:rPr lang="nl-NL" sz="2000" dirty="0"/>
              <a:t> een haas vandoor.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Jantje is een schat </a:t>
            </a:r>
            <a:r>
              <a:rPr lang="nl-NL" sz="2000" i="1" dirty="0"/>
              <a:t>van</a:t>
            </a:r>
            <a:r>
              <a:rPr lang="nl-NL" sz="2000" dirty="0"/>
              <a:t> een kind.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Mijn oma</a:t>
            </a:r>
            <a:r>
              <a:rPr lang="nl-NL" sz="2000" i="1" dirty="0"/>
              <a:t>, de lieverd, </a:t>
            </a:r>
            <a:r>
              <a:rPr lang="nl-NL" sz="2000" dirty="0"/>
              <a:t>heeft mij een kaart gestuurd.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Ik vind hem </a:t>
            </a:r>
            <a:r>
              <a:rPr lang="nl-NL" sz="2000" i="1" dirty="0" smtClean="0"/>
              <a:t>(als) </a:t>
            </a:r>
            <a:r>
              <a:rPr lang="nl-NL" sz="2000" dirty="0" smtClean="0"/>
              <a:t>een </a:t>
            </a:r>
            <a:r>
              <a:rPr lang="nl-NL" sz="2000" dirty="0"/>
              <a:t>grijze muis</a:t>
            </a:r>
            <a:r>
              <a:rPr lang="nl-NL" sz="2000" dirty="0" smtClean="0"/>
              <a:t>.</a:t>
            </a:r>
          </a:p>
          <a:p>
            <a:pPr marL="150876" lvl="1" indent="0">
              <a:buNone/>
            </a:pPr>
            <a:endParaRPr lang="nl-NL" dirty="0"/>
          </a:p>
          <a:p>
            <a:pPr marL="150876" lvl="1" indent="0">
              <a:buNone/>
            </a:pP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b="1" dirty="0" smtClean="0"/>
              <a:t>Letterlijk en figuurlijk taalgebruik</a:t>
            </a:r>
          </a:p>
          <a:p>
            <a:r>
              <a:rPr lang="nl-NL" b="1" dirty="0" smtClean="0"/>
              <a:t>Vergelijkingen</a:t>
            </a:r>
          </a:p>
          <a:p>
            <a:r>
              <a:rPr lang="nl-NL" dirty="0" smtClean="0"/>
              <a:t>Metafoor</a:t>
            </a:r>
          </a:p>
          <a:p>
            <a:r>
              <a:rPr lang="nl-NL" dirty="0" smtClean="0"/>
              <a:t>Personificatie</a:t>
            </a:r>
          </a:p>
          <a:p>
            <a:r>
              <a:rPr lang="nl-NL" dirty="0" smtClean="0"/>
              <a:t>Metonymia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39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Theorie beeldspraak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00450" y="1405890"/>
            <a:ext cx="5220022" cy="50474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b="1" strike="sngStrike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nl-NL" strike="sngStrike" dirty="0"/>
              <a:t>erkelijkheid	</a:t>
            </a:r>
            <a:r>
              <a:rPr lang="nl-NL" dirty="0"/>
              <a:t>		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nl-NL" dirty="0"/>
              <a:t>eeld</a:t>
            </a:r>
          </a:p>
          <a:p>
            <a:r>
              <a:rPr lang="nl-NL" b="1" dirty="0" smtClean="0"/>
              <a:t>Metafoor</a:t>
            </a:r>
            <a:r>
              <a:rPr lang="nl-NL" dirty="0" smtClean="0"/>
              <a:t> </a:t>
            </a:r>
            <a:r>
              <a:rPr lang="nl-NL" dirty="0"/>
              <a:t>(alleen beeld is overgebleven)</a:t>
            </a:r>
          </a:p>
          <a:p>
            <a:pPr lvl="1"/>
            <a:r>
              <a:rPr lang="nl-NL" dirty="0"/>
              <a:t>Moet je die reus eens zien!</a:t>
            </a:r>
          </a:p>
          <a:p>
            <a:pPr lvl="1"/>
            <a:r>
              <a:rPr lang="nl-NL" dirty="0"/>
              <a:t>Wat een zwijnenstal is het hier!</a:t>
            </a:r>
          </a:p>
          <a:p>
            <a:pPr lvl="1"/>
            <a:r>
              <a:rPr lang="nl-NL" dirty="0" smtClean="0"/>
              <a:t>Die kleuter zit in 5havo.</a:t>
            </a:r>
          </a:p>
          <a:p>
            <a:pPr lvl="1"/>
            <a:endParaRPr lang="nl-NL" dirty="0"/>
          </a:p>
          <a:p>
            <a:r>
              <a:rPr lang="nl-NL" b="1" dirty="0"/>
              <a:t>Personificatie</a:t>
            </a:r>
          </a:p>
          <a:p>
            <a:pPr lvl="1"/>
            <a:r>
              <a:rPr lang="nl-NL" dirty="0"/>
              <a:t>Ik belde je, maar je telefoon nam niet op.</a:t>
            </a:r>
          </a:p>
          <a:p>
            <a:pPr lvl="1"/>
            <a:r>
              <a:rPr lang="nl-NL" dirty="0"/>
              <a:t>Angst loerde om de hoek</a:t>
            </a:r>
            <a:r>
              <a:rPr lang="nl-NL" dirty="0" smtClean="0"/>
              <a:t>.</a:t>
            </a:r>
          </a:p>
          <a:p>
            <a:pPr lvl="1"/>
            <a:endParaRPr lang="nl-NL" dirty="0" smtClean="0"/>
          </a:p>
          <a:p>
            <a:r>
              <a:rPr lang="nl-NL" b="1" dirty="0" smtClean="0"/>
              <a:t>Metonymia</a:t>
            </a:r>
            <a:r>
              <a:rPr lang="nl-NL" dirty="0" smtClean="0"/>
              <a:t> (gebaseerd </a:t>
            </a:r>
            <a:r>
              <a:rPr lang="nl-NL" dirty="0"/>
              <a:t>op </a:t>
            </a:r>
            <a:r>
              <a:rPr lang="nl-NL" dirty="0" smtClean="0"/>
              <a:t>een verband)</a:t>
            </a:r>
            <a:endParaRPr lang="nl-NL" dirty="0"/>
          </a:p>
          <a:p>
            <a:pPr lvl="1"/>
            <a:r>
              <a:rPr lang="nl-NL" dirty="0"/>
              <a:t>Hij heeft geen dak meer boven zijn hoofd. </a:t>
            </a:r>
          </a:p>
          <a:p>
            <a:pPr lvl="2"/>
            <a:r>
              <a:rPr lang="nl-NL" dirty="0"/>
              <a:t>Dak is het beeld voor huis</a:t>
            </a:r>
            <a:r>
              <a:rPr lang="nl-NL" dirty="0" smtClean="0"/>
              <a:t>. </a:t>
            </a:r>
            <a:r>
              <a:rPr lang="nl-NL" b="1" dirty="0" smtClean="0">
                <a:solidFill>
                  <a:schemeClr val="accent1">
                    <a:lumMod val="75000"/>
                  </a:schemeClr>
                </a:solidFill>
              </a:rPr>
              <a:t>Deel - geheel</a:t>
            </a: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nl-NL" dirty="0"/>
              <a:t>We hangen die Rembrandt daar op.</a:t>
            </a:r>
          </a:p>
          <a:p>
            <a:pPr lvl="2"/>
            <a:r>
              <a:rPr lang="nl-NL" dirty="0"/>
              <a:t>Rembrandt is het beeld voor schilderij</a:t>
            </a:r>
            <a:r>
              <a:rPr lang="nl-NL" dirty="0" smtClean="0"/>
              <a:t>. </a:t>
            </a:r>
            <a:r>
              <a:rPr lang="nl-NL" b="1" dirty="0" smtClean="0">
                <a:solidFill>
                  <a:schemeClr val="accent1">
                    <a:lumMod val="75000"/>
                  </a:schemeClr>
                </a:solidFill>
              </a:rPr>
              <a:t>Maker - voorwerp</a:t>
            </a:r>
            <a:endParaRPr lang="nl-NL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Letterlijk en figuurlijk taalgebruik</a:t>
            </a:r>
          </a:p>
          <a:p>
            <a:r>
              <a:rPr lang="nl-NL" dirty="0"/>
              <a:t>Vergelijkingen</a:t>
            </a:r>
          </a:p>
          <a:p>
            <a:r>
              <a:rPr lang="nl-NL" b="1" dirty="0"/>
              <a:t>Metafoor</a:t>
            </a:r>
          </a:p>
          <a:p>
            <a:r>
              <a:rPr lang="nl-NL" b="1" dirty="0"/>
              <a:t>Personificatie</a:t>
            </a:r>
          </a:p>
          <a:p>
            <a:r>
              <a:rPr lang="nl-NL" b="1" dirty="0"/>
              <a:t>Metonymia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02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Klassiekers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Vast aan regels</a:t>
            </a:r>
          </a:p>
          <a:p>
            <a:pPr lvl="1"/>
            <a:r>
              <a:rPr lang="nl-NL" dirty="0" smtClean="0"/>
              <a:t>Dichtvormen</a:t>
            </a:r>
          </a:p>
          <a:p>
            <a:pPr lvl="1"/>
            <a:r>
              <a:rPr lang="nl-NL" dirty="0" smtClean="0"/>
              <a:t>Strofebouw</a:t>
            </a:r>
          </a:p>
          <a:p>
            <a:endParaRPr lang="nl-NL" dirty="0"/>
          </a:p>
          <a:p>
            <a:r>
              <a:rPr lang="nl-NL" dirty="0" smtClean="0"/>
              <a:t>Makkelijker door houvast?</a:t>
            </a:r>
            <a:endParaRPr lang="nl-NL" dirty="0"/>
          </a:p>
        </p:txBody>
      </p:sp>
      <p:pic>
        <p:nvPicPr>
          <p:cNvPr id="5" name="Picture 2" descr="http://upload.wikimedia.org/wikipedia/commons/9/92/Go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3431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kb.nl/sites/default/files/nijhoff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70" y="3717032"/>
            <a:ext cx="2340744" cy="264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SEhUUEBQUFRQUEhUVFxUVFBYVFRUUFBUWFxQUFBUYHSggGBolGxUUITEhJSkrLi4uFx8zODMsNygtLisBCgoKDQwNDw8PDywZFBksKywrLDcrNysrKzcrLCsrKysrKysrKysrKysrKysrKysrKysrKysrKysrKysrKysrK//AABEIAKoAoAMBIgACEQEDEQH/xAAcAAABBQEBAQAAAAAAAAAAAAABAAIEBQYHAwj/xAA5EAABAwIEAwQHBgcBAAAAAAABAAIRAwQFEiExBkFREyJhcQcyQoGRscEUI1Kh0fAVM2Jyc5LxNP/EABYBAQEBAAAAAAAAAAAAAAAAAAABAv/EABYRAQEBAAAAAAAAAAAAAAAAAAABEf/aAAwDAQACEQMRAD8A5USgUkkCCSSSApIIwgSUoIoEkEEQECSBRyoQgUpEoIoEkhKUoDKITZTmoClKEpAIAgkUkCSSSQFKUArHBMHqXVTs6Qk7noB4oK9afB+BLu4aHBgptOxqaT5DdbzAOBre1yvq/e1Rrr6rT4Dmtb9r58hooMXh/osoAfe1Xud/TAA6qxpeiyzjV1VxPMvGnlAWqp3rQEad2CYCgxrvRNbT/OrRO3dP00XpeejO0cBHaNMRLXTtzM81raj3E7nyT2XGXeIKDkuL+i+qwTb1O037rgGk+ULKXPDV1TEvoVAOsT8l9EXLhHgo5yuEHZUfNLmEGCIPQ6IQu38QcJUKsuNOXRuN/iuS8Q4O62qFuuQ+q7qOiaKqEgkUgqHopsJSgCSSSAJQiEkBbuu3cFYay2o92Mzok89lxJg1XdcEDhb0yd8jSfgpRYvoH2lWYhegHINIEqzZXc7QBQLnAKjnhwOp0OmkKCq+3PG3NWWH3ZJPUc1dWvDLAPvDJ6clOp4HSGwQQKNXaSmXtdrRy69feVPrYSPZKr7ixPMSg8rbFpER9U5t6wmJAjTTclQqmHk7EjyXgcJyiWvPjMILWrdabmPELNcQYXTuGFpd5HmD1Cu6Lu7lJkj8Wq8blojlPgg4fiNk6i8sfu0+4jqFGatZx7bEOa6OonkemqyYWg4hNIRRlA1JApSgKKCSC24XthUuabTEE8/DVdqJLWabfvRcs9Htrmrl5Eta3mNztourhkgd0hQWeH0Q1o6ndWTPcoNq3qprCAoPdqIeFW3uN0aDc1Z7WjqTv4DqVTji19Uxa2tWp/U/7tp8s2qDUQvKpTlZDFeJLy3h1e37Kn+JrO015AmQAoFL0imncOp3lMspOg06pY5hgjUlrh3hPMINi1oBIPQlRKhYdyAmXN+xxDmPa5r26OaQWmehCjihO+yBOAmRy38l5XVNpGYDXqFPoWUjQxyRuLXLqEHMOOf5JiNHag7iei58F1LjhrH03ggggTsPjPNcthWBFJIhJUNKCJSlAJRlBJB1vgS+oU7YOe9jI0cSQNfqrR/F1Oo6LalWrhvtNblb/s6AubcJ27bmoyk9rQxnecR6z+QaT08F0a4Ib3WgNa3poAAsj2dxhUAJdbPDW7lrmvIHUgaq6wjHmXFPNTIPdJE+XdzdNVz/APjb+0DKbNHSAeRjkTGq2nC9i0dpVLQM7jDQIADSRMIMvRtqjiK153q7iTHs0/6WDb3qbQx9lsZqSPj+SuqNiSSKu7SY5S0+qQoJ4eY5z87pD40dEADkJQWzOLqdSm4NId3SddCNOYKp751K7pZLhmYcj7TSebTyUq04dYNGNho9r6DTZWVtgwbtt0QcwqWtzhxzUHdtbzJbzb5t9k+IW4wPimlcU8zDqPWadwVbXGEMIMhYLG+EXUSalk9zXzq3kR4Qg6Ky7EaFeFS/GxO6xfDOOVCwtuAWvY4CSImZiPgVZ3F2CwkzG7XQYB8+iCBxNSzh39hjxXKHHVdKxW8d2BI3OhHSVzR4gnzVgMoJBJUNKCRCMIAUEUIQWWBXnZ1d8ocMub8J3a73EBdOwm5dXpS8Q8S13yn3rkC33otJz1XOJc1jWta0kloLidY9ylGytcGYxgDAM3XpO5WnpFjKYEjTTfVVWJ5uxeWkZsstHKVzk4jc3ALRnY8OjuCQeW/JQdTrkESRts4HkpraLYHdbPULDYJgd9S0dVztPJ3L99FtLYGmACZCCQyeae6qF4VqsKDWrlB7XNx4rPYjc6iFOqu0VWKUu1QetOkwguqNBDe8BHvHmVGxDErs0w5tNjaXOm5upb4n9FY45QDqApU3ZahILSNxB6L3p1KvZZbgDMIBMQDy2Qc9xqWF7QYEAj+0iQsLUMk+a0fHOJipcvaw91sM02OXRZklUOakUmpKhhSQKUoCgkEUCK2fo2vwx9Rh9oNcPEtmfmsYpFhdmlUa9u7TP6hB3L7QH6FSbdlJjdS1us8lmrW5zUxUaZBEj4bKrp4O6r95d3DqYOoYwiY6EmVkb/8Aj1AGO0bPiV6uvmuHdI8CDIWDZguHxpne7+5xd+StsNwRrBNLtKfSX5h/qUGh7UleZKfb+rrGYaGOaFQSgi76qHcVI+KmV6waCs/f3oa0n9yg02HM7pqHKSR3XESR5fBYnjPiStTYGFzZJMZdzGzndI5BZypxTc02mmx/dkxpqPIrP4jXLnd4kkbk9TuqIxKCSKoc1IpMSKBhCanFNCBIykUEBlKUEUHSfR5dh9B1N3sO/Jw0/OVoqeDtqul+3guX8KYt9nrAkwxwyu8OhXThioDZBCzRf2eFW7PVaPPcqRXos5LIVOIwOcH8lEq8W8hqg2FRwbt/0KBdXwAOqxtXiV7lX3GJueIlBb4pjUnK07FV9Iurvj2W6+9RLe1Llq8GsQxmnNBz/HKGR0+JVO86yea33EmCuqDuNzOGzfxOPIKhvsDaymS6oQ9uhBGgPRWDOlBez4OgXiqPRiKbTTyEHihKKagMoIhIoEEEkkBlWNnjNSmMs5m9Dy8lXFBBprLEm1NNndDz8lJDBqsxY1MtRp6OC1z6PtN2UEY0DyC9be0J5K2tKIc1Tbe212UHjY2fULSUWQAvC3t1Ex/GxbslsZ+QInXqQgy/F2IA1D2by2pQc0NA5uJl7iR5Ae5UfEmL9vUJaIaYJ8XQJKg3dyXEvPr1CXOjQSTOg5KIqFKTtUii1UKnuvUpjmidP+L1hBFQKLkECBSKKBQBJJODUAhKEUUEnD7c1HQBrlcfgFqsAq56YB32PmFS8INJuWgfgf8AJWuFODLh7DpJDo+alFpQcWO8JV1bUyXeCY+2E7KwsfV8v3ooPS8um0aZqO0DdzvHiVzq+xum4ucGF7te+89dobstjxBeh1Hs676dBsy5uYPe/oC0DRc4xKqzMQyS0TE6EnrorBCeSSSV5pxQJVDYRCCSCww8CCDzUt1qw848v0+PwVWypGy9BWUENyanOTVQQnBnVCnuF73G5QMaE0mUm8/P9Uh9UAhOLUkkGo9HFtmuifw0nH4wFO4it+yuqbhpmdlP0TfRZ/6Kn+L6hWvGY1p/52fNQXzqR6LP3d1WqvNK1e1og56kxEGIB/Ra2p6jvI/Jc/4iaG0q+URFwwCNIBBkCOSgocfoU6bsrapq1J7zh6g8J5lVOdNTmrQUoFIJfogCSDkgg9AntTGoh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8" descr="data:image/jpeg;base64,/9j/4AAQSkZJRgABAQAAAQABAAD/2wCEAAkGBxQSEhUUEBQUFRQUEhUVFxUVFBYVFRUUFBUWFxQUFBUYHSggGBolGxUUITEhJSkrLi4uFx8zODMsNygtLisBCgoKDQwNDw8PDywZFBksKywrLDcrNysrKzcrLCsrKysrKysrKysrKysrKysrKysrKysrKysrKysrKysrKysrK//AABEIAKoAoAMBIgACEQEDEQH/xAAcAAABBQEBAQAAAAAAAAAAAAABAAIEBQYHAwj/xAA5EAABAwIEAwQHBgcBAAAAAAABAAIRAwQFEiExBkFREyJhcQcyQoGRscEUI1Kh0fAVM2Jyc5LxNP/EABYBAQEBAAAAAAAAAAAAAAAAAAABAv/EABYRAQEBAAAAAAAAAAAAAAAAAAABEf/aAAwDAQACEQMRAD8A5USgUkkCCSSSApIIwgSUoIoEkEEQECSBRyoQgUpEoIoEkhKUoDKITZTmoClKEpAIAgkUkCSSSQFKUArHBMHqXVTs6Qk7noB4oK9afB+BLu4aHBgptOxqaT5DdbzAOBre1yvq/e1Rrr6rT4Dmtb9r58hooMXh/osoAfe1Xud/TAA6qxpeiyzjV1VxPMvGnlAWqp3rQEad2CYCgxrvRNbT/OrRO3dP00XpeejO0cBHaNMRLXTtzM81raj3E7nyT2XGXeIKDkuL+i+qwTb1O037rgGk+ULKXPDV1TEvoVAOsT8l9EXLhHgo5yuEHZUfNLmEGCIPQ6IQu38QcJUKsuNOXRuN/iuS8Q4O62qFuuQ+q7qOiaKqEgkUgqHopsJSgCSSSAJQiEkBbuu3cFYay2o92Mzok89lxJg1XdcEDhb0yd8jSfgpRYvoH2lWYhegHINIEqzZXc7QBQLnAKjnhwOp0OmkKCq+3PG3NWWH3ZJPUc1dWvDLAPvDJ6clOp4HSGwQQKNXaSmXtdrRy69feVPrYSPZKr7ixPMSg8rbFpER9U5t6wmJAjTTclQqmHk7EjyXgcJyiWvPjMILWrdabmPELNcQYXTuGFpd5HmD1Cu6Lu7lJkj8Wq8blojlPgg4fiNk6i8sfu0+4jqFGatZx7bEOa6OonkemqyYWg4hNIRRlA1JApSgKKCSC24XthUuabTEE8/DVdqJLWabfvRcs9Htrmrl5Eta3mNztourhkgd0hQWeH0Q1o6ndWTPcoNq3qprCAoPdqIeFW3uN0aDc1Z7WjqTv4DqVTji19Uxa2tWp/U/7tp8s2qDUQvKpTlZDFeJLy3h1e37Kn+JrO015AmQAoFL0imncOp3lMspOg06pY5hgjUlrh3hPMINi1oBIPQlRKhYdyAmXN+xxDmPa5r26OaQWmehCjihO+yBOAmRy38l5XVNpGYDXqFPoWUjQxyRuLXLqEHMOOf5JiNHag7iei58F1LjhrH03ggggTsPjPNcthWBFJIhJUNKCJSlAJRlBJB1vgS+oU7YOe9jI0cSQNfqrR/F1Oo6LalWrhvtNblb/s6AubcJ27bmoyk9rQxnecR6z+QaT08F0a4Ib3WgNa3poAAsj2dxhUAJdbPDW7lrmvIHUgaq6wjHmXFPNTIPdJE+XdzdNVz/APjb+0DKbNHSAeRjkTGq2nC9i0dpVLQM7jDQIADSRMIMvRtqjiK153q7iTHs0/6WDb3qbQx9lsZqSPj+SuqNiSSKu7SY5S0+qQoJ4eY5z87pD40dEADkJQWzOLqdSm4NId3SddCNOYKp751K7pZLhmYcj7TSebTyUq04dYNGNho9r6DTZWVtgwbtt0QcwqWtzhxzUHdtbzJbzb5t9k+IW4wPimlcU8zDqPWadwVbXGEMIMhYLG+EXUSalk9zXzq3kR4Qg6Ky7EaFeFS/GxO6xfDOOVCwtuAWvY4CSImZiPgVZ3F2CwkzG7XQYB8+iCBxNSzh39hjxXKHHVdKxW8d2BI3OhHSVzR4gnzVgMoJBJUNKCRCMIAUEUIQWWBXnZ1d8ocMub8J3a73EBdOwm5dXpS8Q8S13yn3rkC33otJz1XOJc1jWta0kloLidY9ylGytcGYxgDAM3XpO5WnpFjKYEjTTfVVWJ5uxeWkZsstHKVzk4jc3ALRnY8OjuCQeW/JQdTrkESRts4HkpraLYHdbPULDYJgd9S0dVztPJ3L99FtLYGmACZCCQyeae6qF4VqsKDWrlB7XNx4rPYjc6iFOqu0VWKUu1QetOkwguqNBDe8BHvHmVGxDErs0w5tNjaXOm5upb4n9FY45QDqApU3ZahILSNxB6L3p1KvZZbgDMIBMQDy2Qc9xqWF7QYEAj+0iQsLUMk+a0fHOJipcvaw91sM02OXRZklUOakUmpKhhSQKUoCgkEUCK2fo2vwx9Rh9oNcPEtmfmsYpFhdmlUa9u7TP6hB3L7QH6FSbdlJjdS1us8lmrW5zUxUaZBEj4bKrp4O6r95d3DqYOoYwiY6EmVkb/8Aj1AGO0bPiV6uvmuHdI8CDIWDZguHxpne7+5xd+StsNwRrBNLtKfSX5h/qUGh7UleZKfb+rrGYaGOaFQSgi76qHcVI+KmV6waCs/f3oa0n9yg02HM7pqHKSR3XESR5fBYnjPiStTYGFzZJMZdzGzndI5BZypxTc02mmx/dkxpqPIrP4jXLnd4kkbk9TuqIxKCSKoc1IpMSKBhCanFNCBIykUEBlKUEUHSfR5dh9B1N3sO/Jw0/OVoqeDtqul+3guX8KYt9nrAkwxwyu8OhXThioDZBCzRf2eFW7PVaPPcqRXos5LIVOIwOcH8lEq8W8hqg2FRwbt/0KBdXwAOqxtXiV7lX3GJueIlBb4pjUnK07FV9Iurvj2W6+9RLe1Llq8GsQxmnNBz/HKGR0+JVO86yea33EmCuqDuNzOGzfxOPIKhvsDaymS6oQ9uhBGgPRWDOlBez4OgXiqPRiKbTTyEHihKKagMoIhIoEEEkkBlWNnjNSmMs5m9Dy8lXFBBprLEm1NNndDz8lJDBqsxY1MtRp6OC1z6PtN2UEY0DyC9be0J5K2tKIc1Tbe212UHjY2fULSUWQAvC3t1Ex/GxbslsZ+QInXqQgy/F2IA1D2by2pQc0NA5uJl7iR5Ae5UfEmL9vUJaIaYJ8XQJKg3dyXEvPr1CXOjQSTOg5KIqFKTtUii1UKnuvUpjmidP+L1hBFQKLkECBSKKBQBJJODUAhKEUUEnD7c1HQBrlcfgFqsAq56YB32PmFS8INJuWgfgf8AJWuFODLh7DpJDo+alFpQcWO8JV1bUyXeCY+2E7KwsfV8v3ooPS8um0aZqO0DdzvHiVzq+xum4ucGF7te+89dobstjxBeh1Hs676dBsy5uYPe/oC0DRc4xKqzMQyS0TE6EnrorBCeSSSV5pxQJVDYRCCSCww8CCDzUt1qw848v0+PwVWypGy9BWUENyanOTVQQnBnVCnuF73G5QMaE0mUm8/P9Uh9UAhOLUkkGo9HFtmuifw0nH4wFO4it+yuqbhpmdlP0TfRZ/6Kn+L6hWvGY1p/52fNQXzqR6LP3d1WqvNK1e1og56kxEGIB/Ra2p6jvI/Jc/4iaG0q+URFwwCNIBBkCOSgocfoU6bsrapq1J7zh6g8J5lVOdNTmrQUoFIJfogCSDkgg9AntTGoh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10" descr="data:image/jpeg;base64,/9j/4AAQSkZJRgABAQAAAQABAAD/2wCEAAkGBxQSEhUUEBQUFRQUEhUVFxUVFBYVFRUUFBUWFxQUFBUYHSggGBolGxUUITEhJSkrLi4uFx8zODMsNygtLisBCgoKDQwNDw8PDywZFBksKywrLDcrNysrKzcrLCsrKysrKysrKysrKysrKysrKysrKysrKysrKysrKysrKysrK//AABEIAKoAoAMBIgACEQEDEQH/xAAcAAABBQEBAQAAAAAAAAAAAAABAAIEBQYHAwj/xAA5EAABAwIEAwQHBgcBAAAAAAABAAIRAwQFEiExBkFREyJhcQcyQoGRscEUI1Kh0fAVM2Jyc5LxNP/EABYBAQEBAAAAAAAAAAAAAAAAAAABAv/EABYRAQEBAAAAAAAAAAAAAAAAAAABEf/aAAwDAQACEQMRAD8A5USgUkkCCSSSApIIwgSUoIoEkEEQECSBRyoQgUpEoIoEkhKUoDKITZTmoClKEpAIAgkUkCSSSQFKUArHBMHqXVTs6Qk7noB4oK9afB+BLu4aHBgptOxqaT5DdbzAOBre1yvq/e1Rrr6rT4Dmtb9r58hooMXh/osoAfe1Xud/TAA6qxpeiyzjV1VxPMvGnlAWqp3rQEad2CYCgxrvRNbT/OrRO3dP00XpeejO0cBHaNMRLXTtzM81raj3E7nyT2XGXeIKDkuL+i+qwTb1O037rgGk+ULKXPDV1TEvoVAOsT8l9EXLhHgo5yuEHZUfNLmEGCIPQ6IQu38QcJUKsuNOXRuN/iuS8Q4O62qFuuQ+q7qOiaKqEgkUgqHopsJSgCSSSAJQiEkBbuu3cFYay2o92Mzok89lxJg1XdcEDhb0yd8jSfgpRYvoH2lWYhegHINIEqzZXc7QBQLnAKjnhwOp0OmkKCq+3PG3NWWH3ZJPUc1dWvDLAPvDJ6clOp4HSGwQQKNXaSmXtdrRy69feVPrYSPZKr7ixPMSg8rbFpER9U5t6wmJAjTTclQqmHk7EjyXgcJyiWvPjMILWrdabmPELNcQYXTuGFpd5HmD1Cu6Lu7lJkj8Wq8blojlPgg4fiNk6i8sfu0+4jqFGatZx7bEOa6OonkemqyYWg4hNIRRlA1JApSgKKCSC24XthUuabTEE8/DVdqJLWabfvRcs9Htrmrl5Eta3mNztourhkgd0hQWeH0Q1o6ndWTPcoNq3qprCAoPdqIeFW3uN0aDc1Z7WjqTv4DqVTji19Uxa2tWp/U/7tp8s2qDUQvKpTlZDFeJLy3h1e37Kn+JrO015AmQAoFL0imncOp3lMspOg06pY5hgjUlrh3hPMINi1oBIPQlRKhYdyAmXN+xxDmPa5r26OaQWmehCjihO+yBOAmRy38l5XVNpGYDXqFPoWUjQxyRuLXLqEHMOOf5JiNHag7iei58F1LjhrH03ggggTsPjPNcthWBFJIhJUNKCJSlAJRlBJB1vgS+oU7YOe9jI0cSQNfqrR/F1Oo6LalWrhvtNblb/s6AubcJ27bmoyk9rQxnecR6z+QaT08F0a4Ib3WgNa3poAAsj2dxhUAJdbPDW7lrmvIHUgaq6wjHmXFPNTIPdJE+XdzdNVz/APjb+0DKbNHSAeRjkTGq2nC9i0dpVLQM7jDQIADSRMIMvRtqjiK153q7iTHs0/6WDb3qbQx9lsZqSPj+SuqNiSSKu7SY5S0+qQoJ4eY5z87pD40dEADkJQWzOLqdSm4NId3SddCNOYKp751K7pZLhmYcj7TSebTyUq04dYNGNho9r6DTZWVtgwbtt0QcwqWtzhxzUHdtbzJbzb5t9k+IW4wPimlcU8zDqPWadwVbXGEMIMhYLG+EXUSalk9zXzq3kR4Qg6Ky7EaFeFS/GxO6xfDOOVCwtuAWvY4CSImZiPgVZ3F2CwkzG7XQYB8+iCBxNSzh39hjxXKHHVdKxW8d2BI3OhHSVzR4gnzVgMoJBJUNKCRCMIAUEUIQWWBXnZ1d8ocMub8J3a73EBdOwm5dXpS8Q8S13yn3rkC33otJz1XOJc1jWta0kloLidY9ylGytcGYxgDAM3XpO5WnpFjKYEjTTfVVWJ5uxeWkZsstHKVzk4jc3ALRnY8OjuCQeW/JQdTrkESRts4HkpraLYHdbPULDYJgd9S0dVztPJ3L99FtLYGmACZCCQyeae6qF4VqsKDWrlB7XNx4rPYjc6iFOqu0VWKUu1QetOkwguqNBDe8BHvHmVGxDErs0w5tNjaXOm5upb4n9FY45QDqApU3ZahILSNxB6L3p1KvZZbgDMIBMQDy2Qc9xqWF7QYEAj+0iQsLUMk+a0fHOJipcvaw91sM02OXRZklUOakUmpKhhSQKUoCgkEUCK2fo2vwx9Rh9oNcPEtmfmsYpFhdmlUa9u7TP6hB3L7QH6FSbdlJjdS1us8lmrW5zUxUaZBEj4bKrp4O6r95d3DqYOoYwiY6EmVkb/8Aj1AGO0bPiV6uvmuHdI8CDIWDZguHxpne7+5xd+StsNwRrBNLtKfSX5h/qUGh7UleZKfb+rrGYaGOaFQSgi76qHcVI+KmV6waCs/f3oa0n9yg02HM7pqHKSR3XESR5fBYnjPiStTYGFzZJMZdzGzndI5BZypxTc02mmx/dkxpqPIrP4jXLnd4kkbk9TuqIxKCSKoc1IpMSKBhCanFNCBIykUEBlKUEUHSfR5dh9B1N3sO/Jw0/OVoqeDtqul+3guX8KYt9nrAkwxwyu8OhXThioDZBCzRf2eFW7PVaPPcqRXos5LIVOIwOcH8lEq8W8hqg2FRwbt/0KBdXwAOqxtXiV7lX3GJueIlBb4pjUnK07FV9Iurvj2W6+9RLe1Llq8GsQxmnNBz/HKGR0+JVO86yea33EmCuqDuNzOGzfxOPIKhvsDaymS6oQ9uhBGgPRWDOlBez4OgXiqPRiKbTTyEHihKKagMoIhIoEEEkkBlWNnjNSmMs5m9Dy8lXFBBprLEm1NNndDz8lJDBqsxY1MtRp6OC1z6PtN2UEY0DyC9be0J5K2tKIc1Tbe212UHjY2fULSUWQAvC3t1Ex/GxbslsZ+QInXqQgy/F2IA1D2by2pQc0NA5uJl7iR5Ae5UfEmL9vUJaIaYJ8XQJKg3dyXEvPr1CXOjQSTOg5KIqFKTtUii1UKnuvUpjmidP+L1hBFQKLkECBSKKBQBJJODUAhKEUUEnD7c1HQBrlcfgFqsAq56YB32PmFS8INJuWgfgf8AJWuFODLh7DpJDo+alFpQcWO8JV1bUyXeCY+2E7KwsfV8v3ooPS8um0aZqO0DdzvHiVzq+xum4ucGF7te+89dobstjxBeh1Hs676dBsy5uYPe/oC0DRc4xKqzMQyS0TE6EnrorBCeSSSV5pxQJVDYRCCSCww8CCDzUt1qw848v0+PwVWypGy9BWUENyanOTVQQnBnVCnuF73G5QMaE0mUm8/P9Uh9UAhOLUkkGo9HFtmuifw0nH4wFO4it+yuqbhpmdlP0TfRZ/6Kn+L6hWvGY1p/52fNQXzqR6LP3d1WqvNK1e1og56kxEGIB/Ra2p6jvI/Jc/4iaG0q+URFwwCNIBBkCOSgocfoU6bsrapq1J7zh6g8J5lVOdNTmrQUoFIJfogCSDkgg9AntTGoh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1881117" cy="19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6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Aan zee</a:t>
            </a:r>
            <a:br>
              <a:rPr lang="nl-NL" dirty="0" smtClean="0"/>
            </a:br>
            <a:r>
              <a:rPr lang="nl-NL" sz="2700" dirty="0" smtClean="0"/>
              <a:t>(Herman Gorter)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In </a:t>
            </a:r>
            <a:r>
              <a:rPr lang="nl-NL" b="1" dirty="0"/>
              <a:t>'t land der dromen in het dromenland,</a:t>
            </a:r>
            <a:br>
              <a:rPr lang="nl-NL" b="1" dirty="0"/>
            </a:br>
            <a:r>
              <a:rPr lang="nl-NL" b="1" dirty="0"/>
              <a:t>het is als </a:t>
            </a:r>
            <a:r>
              <a:rPr lang="nl-NL" b="1" dirty="0" err="1"/>
              <a:t>kindren</a:t>
            </a:r>
            <a:r>
              <a:rPr lang="nl-NL" b="1" dirty="0"/>
              <a:t> badend in de zee,</a:t>
            </a:r>
            <a:br>
              <a:rPr lang="nl-NL" b="1" dirty="0"/>
            </a:br>
            <a:r>
              <a:rPr lang="nl-NL" b="1" dirty="0"/>
              <a:t>met het </a:t>
            </a:r>
            <a:r>
              <a:rPr lang="nl-NL" b="1" dirty="0" err="1"/>
              <a:t>gekniel</a:t>
            </a:r>
            <a:r>
              <a:rPr lang="nl-NL" b="1" dirty="0"/>
              <a:t> van lichtvrouw in </a:t>
            </a:r>
            <a:r>
              <a:rPr lang="nl-NL" b="1" dirty="0" err="1"/>
              <a:t>gebee</a:t>
            </a:r>
            <a:r>
              <a:rPr lang="nl-NL" b="1" dirty="0"/>
              <a:t>,</a:t>
            </a:r>
            <a:br>
              <a:rPr lang="nl-NL" b="1" dirty="0"/>
            </a:br>
            <a:r>
              <a:rPr lang="nl-NL" b="1" dirty="0"/>
              <a:t>de lichte armen hoog op de zee, want</a:t>
            </a:r>
            <a:br>
              <a:rPr lang="nl-NL" b="1" dirty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er is </a:t>
            </a:r>
            <a:r>
              <a:rPr lang="nl-NL" b="1" dirty="0" err="1"/>
              <a:t>gezweef</a:t>
            </a:r>
            <a:r>
              <a:rPr lang="nl-NL" b="1" dirty="0"/>
              <a:t> van </a:t>
            </a:r>
            <a:r>
              <a:rPr lang="nl-NL" b="1" dirty="0" err="1"/>
              <a:t>bove</a:t>
            </a:r>
            <a:r>
              <a:rPr lang="nl-NL" b="1" dirty="0"/>
              <a:t>', en van de kant</a:t>
            </a:r>
            <a:br>
              <a:rPr lang="nl-NL" b="1" dirty="0"/>
            </a:br>
            <a:r>
              <a:rPr lang="nl-NL" b="1" dirty="0"/>
              <a:t>ruist donkere muziek </a:t>
            </a:r>
            <a:r>
              <a:rPr lang="nl-NL" b="1" dirty="0" err="1"/>
              <a:t>ìn</a:t>
            </a:r>
            <a:r>
              <a:rPr lang="nl-NL" b="1" dirty="0"/>
              <a:t> om de vree</a:t>
            </a:r>
            <a:br>
              <a:rPr lang="nl-NL" b="1" dirty="0"/>
            </a:br>
            <a:r>
              <a:rPr lang="nl-NL" b="1" dirty="0"/>
              <a:t>der wereld, der </a:t>
            </a:r>
            <a:r>
              <a:rPr lang="nl-NL" b="1" dirty="0" err="1"/>
              <a:t>zonneberuiste</a:t>
            </a:r>
            <a:r>
              <a:rPr lang="nl-NL" b="1" dirty="0"/>
              <a:t> </a:t>
            </a:r>
            <a:r>
              <a:rPr lang="nl-NL" b="1" dirty="0" err="1"/>
              <a:t>steê</a:t>
            </a:r>
            <a:r>
              <a:rPr lang="nl-NL" b="1" dirty="0"/>
              <a:t>,</a:t>
            </a:r>
            <a:br>
              <a:rPr lang="nl-NL" b="1" dirty="0"/>
            </a:br>
            <a:r>
              <a:rPr lang="nl-NL" b="1" dirty="0"/>
              <a:t>en maakt het een verward doorzocht droomland.</a:t>
            </a:r>
            <a:br>
              <a:rPr lang="nl-NL" b="1" dirty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Zachte dromen maken een helderheid</a:t>
            </a:r>
            <a:br>
              <a:rPr lang="nl-NL" b="1" dirty="0"/>
            </a:br>
            <a:r>
              <a:rPr lang="nl-NL" b="1" dirty="0"/>
              <a:t>en ene kind-</a:t>
            </a:r>
            <a:r>
              <a:rPr lang="nl-NL" b="1" dirty="0" err="1"/>
              <a:t>doorlach'ne</a:t>
            </a:r>
            <a:r>
              <a:rPr lang="nl-NL" b="1" dirty="0"/>
              <a:t> </a:t>
            </a:r>
            <a:r>
              <a:rPr lang="nl-NL" b="1" dirty="0" err="1"/>
              <a:t>werklijkheid</a:t>
            </a:r>
            <a:r>
              <a:rPr lang="nl-NL" b="1" dirty="0"/>
              <a:t> -</a:t>
            </a:r>
            <a:br>
              <a:rPr lang="nl-NL" b="1" dirty="0"/>
            </a:br>
            <a:r>
              <a:rPr lang="nl-NL" b="1" dirty="0"/>
              <a:t>zalig de aarde ware wij op wonen -</a:t>
            </a:r>
            <a:br>
              <a:rPr lang="nl-NL" b="1" dirty="0"/>
            </a:br>
            <a:r>
              <a:rPr lang="nl-NL" b="1" dirty="0"/>
              <a:t>en het langsgaande is om ons te lonen -</a:t>
            </a:r>
            <a:br>
              <a:rPr lang="nl-NL" b="1" dirty="0"/>
            </a:br>
            <a:r>
              <a:rPr lang="nl-NL" b="1" dirty="0"/>
              <a:t>dromenland is het land der natte zee</a:t>
            </a:r>
            <a:br>
              <a:rPr lang="nl-NL" b="1" dirty="0"/>
            </a:br>
            <a:r>
              <a:rPr lang="nl-NL" b="1" dirty="0"/>
              <a:t>waar </a:t>
            </a:r>
            <a:r>
              <a:rPr lang="nl-NL" b="1" dirty="0" err="1"/>
              <a:t>kindren</a:t>
            </a:r>
            <a:r>
              <a:rPr lang="nl-NL" b="1" dirty="0"/>
              <a:t> spelen in rondgaande menigte.</a:t>
            </a:r>
            <a:br>
              <a:rPr lang="nl-NL" b="1" dirty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dirty="0"/>
              <a:t>De Gids (1891)</a:t>
            </a:r>
            <a:endParaRPr lang="nl-NL" b="1" dirty="0"/>
          </a:p>
          <a:p>
            <a:endParaRPr lang="nl-NL" dirty="0"/>
          </a:p>
        </p:txBody>
      </p:sp>
      <p:pic>
        <p:nvPicPr>
          <p:cNvPr id="4" name="Picture 2" descr="http://upload.wikimedia.org/wikipedia/commons/9/92/Go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3431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5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 moeder en de vrouw</a:t>
            </a:r>
            <a:br>
              <a:rPr lang="nl-NL" dirty="0" smtClean="0"/>
            </a:br>
            <a:r>
              <a:rPr lang="nl-NL" sz="2700" dirty="0" smtClean="0"/>
              <a:t>(Martinus Nijhoff)</a:t>
            </a:r>
            <a:endParaRPr lang="nl-NL" sz="27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Ik ging naar Bommel om de brug te zien.</a:t>
            </a:r>
            <a:br>
              <a:rPr lang="nl-NL" dirty="0"/>
            </a:br>
            <a:r>
              <a:rPr lang="nl-NL" dirty="0"/>
              <a:t>Ik zag de nieuwe brug. Twee overzijden</a:t>
            </a:r>
            <a:br>
              <a:rPr lang="nl-NL" dirty="0"/>
            </a:br>
            <a:r>
              <a:rPr lang="nl-NL" dirty="0"/>
              <a:t>die elkaar vroeger schenen te vermijden,</a:t>
            </a:r>
            <a:br>
              <a:rPr lang="nl-NL" dirty="0"/>
            </a:br>
            <a:r>
              <a:rPr lang="nl-NL" dirty="0"/>
              <a:t>worden weer buren. Een minuut of tien</a:t>
            </a:r>
            <a:br>
              <a:rPr lang="nl-NL" dirty="0"/>
            </a:br>
            <a:r>
              <a:rPr lang="nl-NL" dirty="0"/>
              <a:t>dat ik daar lag, in 't gras, mijn thee gedronken,</a:t>
            </a:r>
            <a:br>
              <a:rPr lang="nl-NL" dirty="0"/>
            </a:br>
            <a:r>
              <a:rPr lang="nl-NL" dirty="0"/>
              <a:t>mijn hoofd vol van het landschap wijd en zijd -</a:t>
            </a:r>
            <a:br>
              <a:rPr lang="nl-NL" dirty="0"/>
            </a:br>
            <a:r>
              <a:rPr lang="nl-NL" dirty="0"/>
              <a:t>laat mij daar midden uit de oneindigheid</a:t>
            </a:r>
            <a:br>
              <a:rPr lang="nl-NL" dirty="0"/>
            </a:br>
            <a:r>
              <a:rPr lang="nl-NL" dirty="0"/>
              <a:t>een stem vernemen dat mijn oren klonken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was een vrouw. Het schip dat zij bevoer</a:t>
            </a:r>
            <a:br>
              <a:rPr lang="nl-NL" dirty="0"/>
            </a:br>
            <a:r>
              <a:rPr lang="nl-NL" dirty="0"/>
              <a:t>kwam langzaam stroomaf door de brug gevaren.</a:t>
            </a:r>
            <a:br>
              <a:rPr lang="nl-NL" dirty="0"/>
            </a:br>
            <a:r>
              <a:rPr lang="nl-NL" dirty="0"/>
              <a:t>Zij was alleen aan dek, zij stond bij 't roer</a:t>
            </a:r>
            <a:r>
              <a:rPr lang="nl-NL" dirty="0" smtClean="0"/>
              <a:t>,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en wat zij zong hoorde ik dat psalmen waren.</a:t>
            </a:r>
            <a:br>
              <a:rPr lang="nl-NL" dirty="0"/>
            </a:br>
            <a:r>
              <a:rPr lang="nl-NL" dirty="0"/>
              <a:t>O, dacht ik, o, dat daar mijn moeder voer.</a:t>
            </a:r>
            <a:br>
              <a:rPr lang="nl-NL" dirty="0"/>
            </a:br>
            <a:r>
              <a:rPr lang="nl-NL" dirty="0"/>
              <a:t>Prijs God, zong zij, Zijn hand zal u bewaren.</a:t>
            </a:r>
          </a:p>
          <a:p>
            <a:endParaRPr lang="nl-NL" dirty="0"/>
          </a:p>
        </p:txBody>
      </p:sp>
      <p:pic>
        <p:nvPicPr>
          <p:cNvPr id="4" name="Picture 4" descr="http://www.kb.nl/sites/default/files/nijhoff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8680"/>
            <a:ext cx="2340744" cy="264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Waar denk jij aan bij poëzie?</a:t>
            </a: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2633255" y="2996952"/>
            <a:ext cx="309634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 smtClean="0"/>
              <a:t>POËZIE</a:t>
            </a:r>
            <a:endParaRPr lang="nl-NL" b="1" dirty="0"/>
          </a:p>
        </p:txBody>
      </p:sp>
      <p:pic>
        <p:nvPicPr>
          <p:cNvPr id="2050" name="Picture 2" descr="http://zoekeenkinderboek.files.wordpress.com/2013/05/annie-mg-schmidt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45" y="2060848"/>
            <a:ext cx="1536105" cy="229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abilonhu.net/upload/image/3881_Jan-Hanlo-15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14287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rc.nl/wp-content/uploads/2012/07/HH_01095200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457872" cy="24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c/cb/Edward_van_de_Vendel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00" y="4473116"/>
            <a:ext cx="13501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5-puntige ster 8"/>
          <p:cNvSpPr/>
          <p:nvPr/>
        </p:nvSpPr>
        <p:spPr>
          <a:xfrm>
            <a:off x="8028384" y="1196752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5-puntige ster 9"/>
          <p:cNvSpPr/>
          <p:nvPr/>
        </p:nvSpPr>
        <p:spPr>
          <a:xfrm>
            <a:off x="8434028" y="3946962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5-puntige ster 10"/>
          <p:cNvSpPr/>
          <p:nvPr/>
        </p:nvSpPr>
        <p:spPr>
          <a:xfrm>
            <a:off x="424192" y="1916832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5-puntige ster 11"/>
          <p:cNvSpPr/>
          <p:nvPr/>
        </p:nvSpPr>
        <p:spPr>
          <a:xfrm>
            <a:off x="424192" y="4430808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4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Tot de slaap</a:t>
            </a:r>
            <a:br>
              <a:rPr lang="nl-NL" dirty="0" smtClean="0"/>
            </a:br>
            <a:r>
              <a:rPr lang="nl-NL" sz="3100" dirty="0" smtClean="0"/>
              <a:t>(Ida </a:t>
            </a:r>
            <a:r>
              <a:rPr lang="nl-NL" sz="3100" dirty="0" err="1" smtClean="0"/>
              <a:t>Gerhardt</a:t>
            </a:r>
            <a:r>
              <a:rPr lang="nl-NL" sz="3100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Zo kom tot rust. Vertrouw u aan de nacht, </a:t>
            </a:r>
            <a:br>
              <a:rPr lang="nl-NL" b="1" dirty="0"/>
            </a:br>
            <a:r>
              <a:rPr lang="nl-NL" b="1" dirty="0"/>
              <a:t>te slapen gaat nu alles op de aarde - </a:t>
            </a:r>
            <a:br>
              <a:rPr lang="nl-NL" b="1" dirty="0"/>
            </a:br>
            <a:r>
              <a:rPr lang="nl-NL" b="1" dirty="0"/>
              <a:t>en geef verloren wat uw hart bezwaarde, </a:t>
            </a:r>
            <a:br>
              <a:rPr lang="nl-NL" b="1" dirty="0"/>
            </a:br>
            <a:r>
              <a:rPr lang="nl-NL" b="1" dirty="0"/>
              <a:t>langs verre stromen wordt het thuis gebracht. </a:t>
            </a:r>
            <a:br>
              <a:rPr lang="nl-NL" b="1" dirty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Zo kom tot rust - en hoor naar het gestadig </a:t>
            </a:r>
            <a:br>
              <a:rPr lang="nl-NL" b="1" dirty="0"/>
            </a:br>
            <a:r>
              <a:rPr lang="nl-NL" b="1" dirty="0"/>
              <a:t>ruisen des levens. Al wat is geschapen </a:t>
            </a:r>
            <a:br>
              <a:rPr lang="nl-NL" b="1" dirty="0"/>
            </a:br>
            <a:r>
              <a:rPr lang="nl-NL" b="1" dirty="0" err="1"/>
              <a:t>doorwoont</a:t>
            </a:r>
            <a:r>
              <a:rPr lang="nl-NL" b="1" dirty="0"/>
              <a:t> het, aan zijn hartslag moogt gij slapen: </a:t>
            </a:r>
            <a:br>
              <a:rPr lang="nl-NL" b="1" dirty="0"/>
            </a:br>
            <a:r>
              <a:rPr lang="nl-NL" b="1" dirty="0"/>
              <a:t>Ook in u zelve arbeidt het gestadig. </a:t>
            </a:r>
            <a:br>
              <a:rPr lang="nl-NL" b="1" dirty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Zo kom tot rust - en vindt de diepe dalen </a:t>
            </a:r>
            <a:br>
              <a:rPr lang="nl-NL" b="1" dirty="0"/>
            </a:br>
            <a:r>
              <a:rPr lang="nl-NL" b="1" dirty="0"/>
              <a:t>van slaap. De sterren gaan, de </a:t>
            </a:r>
            <a:r>
              <a:rPr lang="nl-NL" b="1" dirty="0" err="1"/>
              <a:t>waat'ren</a:t>
            </a:r>
            <a:r>
              <a:rPr lang="nl-NL" b="1" dirty="0"/>
              <a:t> stromen; </a:t>
            </a:r>
            <a:br>
              <a:rPr lang="nl-NL" b="1" dirty="0"/>
            </a:br>
            <a:r>
              <a:rPr lang="nl-NL" b="1" dirty="0"/>
              <a:t>zo wordt dan op hun ritme mee genomen </a:t>
            </a:r>
            <a:br>
              <a:rPr lang="nl-NL" b="1" dirty="0"/>
            </a:br>
            <a:r>
              <a:rPr lang="nl-NL" b="1" dirty="0"/>
              <a:t>gerust.- Nog wacht de nacht: uw ademhalen</a:t>
            </a:r>
            <a:endParaRPr lang="nl-NL" dirty="0"/>
          </a:p>
        </p:txBody>
      </p:sp>
      <p:sp>
        <p:nvSpPr>
          <p:cNvPr id="4" name="AutoShape 2" descr="data:image/jpeg;base64,/9j/4AAQSkZJRgABAQAAAQABAAD/2wCEAAkGBxQSEhUUEBQUFRQUEhUVFxUVFBYVFRUUFBUWFxQUFBUYHSggGBolGxUUITEhJSkrLi4uFx8zODMsNygtLisBCgoKDQwNDw8PDywZFBksKywrLDcrNysrKzcrLCsrKysrKysrKysrKysrKysrKysrKysrKysrKysrKysrKysrK//AABEIAKoAoAMBIgACEQEDEQH/xAAcAAABBQEBAQAAAAAAAAAAAAABAAIEBQYHAwj/xAA5EAABAwIEAwQHBgcBAAAAAAABAAIRAwQFEiExBkFREyJhcQcyQoGRscEUI1Kh0fAVM2Jyc5LxNP/EABYBAQEBAAAAAAAAAAAAAAAAAAABAv/EABYRAQEBAAAAAAAAAAAAAAAAAAABEf/aAAwDAQACEQMRAD8A5USgUkkCCSSSApIIwgSUoIoEkEEQECSBRyoQgUpEoIoEkhKUoDKITZTmoClKEpAIAgkUkCSSSQFKUArHBMHqXVTs6Qk7noB4oK9afB+BLu4aHBgptOxqaT5DdbzAOBre1yvq/e1Rrr6rT4Dmtb9r58hooMXh/osoAfe1Xud/TAA6qxpeiyzjV1VxPMvGnlAWqp3rQEad2CYCgxrvRNbT/OrRO3dP00XpeejO0cBHaNMRLXTtzM81raj3E7nyT2XGXeIKDkuL+i+qwTb1O037rgGk+ULKXPDV1TEvoVAOsT8l9EXLhHgo5yuEHZUfNLmEGCIPQ6IQu38QcJUKsuNOXRuN/iuS8Q4O62qFuuQ+q7qOiaKqEgkUgqHopsJSgCSSSAJQiEkBbuu3cFYay2o92Mzok89lxJg1XdcEDhb0yd8jSfgpRYvoH2lWYhegHINIEqzZXc7QBQLnAKjnhwOp0OmkKCq+3PG3NWWH3ZJPUc1dWvDLAPvDJ6clOp4HSGwQQKNXaSmXtdrRy69feVPrYSPZKr7ixPMSg8rbFpER9U5t6wmJAjTTclQqmHk7EjyXgcJyiWvPjMILWrdabmPELNcQYXTuGFpd5HmD1Cu6Lu7lJkj8Wq8blojlPgg4fiNk6i8sfu0+4jqFGatZx7bEOa6OonkemqyYWg4hNIRRlA1JApSgKKCSC24XthUuabTEE8/DVdqJLWabfvRcs9Htrmrl5Eta3mNztourhkgd0hQWeH0Q1o6ndWTPcoNq3qprCAoPdqIeFW3uN0aDc1Z7WjqTv4DqVTji19Uxa2tWp/U/7tp8s2qDUQvKpTlZDFeJLy3h1e37Kn+JrO015AmQAoFL0imncOp3lMspOg06pY5hgjUlrh3hPMINi1oBIPQlRKhYdyAmXN+xxDmPa5r26OaQWmehCjihO+yBOAmRy38l5XVNpGYDXqFPoWUjQxyRuLXLqEHMOOf5JiNHag7iei58F1LjhrH03ggggTsPjPNcthWBFJIhJUNKCJSlAJRlBJB1vgS+oU7YOe9jI0cSQNfqrR/F1Oo6LalWrhvtNblb/s6AubcJ27bmoyk9rQxnecR6z+QaT08F0a4Ib3WgNa3poAAsj2dxhUAJdbPDW7lrmvIHUgaq6wjHmXFPNTIPdJE+XdzdNVz/APjb+0DKbNHSAeRjkTGq2nC9i0dpVLQM7jDQIADSRMIMvRtqjiK153q7iTHs0/6WDb3qbQx9lsZqSPj+SuqNiSSKu7SY5S0+qQoJ4eY5z87pD40dEADkJQWzOLqdSm4NId3SddCNOYKp751K7pZLhmYcj7TSebTyUq04dYNGNho9r6DTZWVtgwbtt0QcwqWtzhxzUHdtbzJbzb5t9k+IW4wPimlcU8zDqPWadwVbXGEMIMhYLG+EXUSalk9zXzq3kR4Qg6Ky7EaFeFS/GxO6xfDOOVCwtuAWvY4CSImZiPgVZ3F2CwkzG7XQYB8+iCBxNSzh39hjxXKHHVdKxW8d2BI3OhHSVzR4gnzVgMoJBJUNKCRCMIAUEUIQWWBXnZ1d8ocMub8J3a73EBdOwm5dXpS8Q8S13yn3rkC33otJz1XOJc1jWta0kloLidY9ylGytcGYxgDAM3XpO5WnpFjKYEjTTfVVWJ5uxeWkZsstHKVzk4jc3ALRnY8OjuCQeW/JQdTrkESRts4HkpraLYHdbPULDYJgd9S0dVztPJ3L99FtLYGmACZCCQyeae6qF4VqsKDWrlB7XNx4rPYjc6iFOqu0VWKUu1QetOkwguqNBDe8BHvHmVGxDErs0w5tNjaXOm5upb4n9FY45QDqApU3ZahILSNxB6L3p1KvZZbgDMIBMQDy2Qc9xqWF7QYEAj+0iQsLUMk+a0fHOJipcvaw91sM02OXRZklUOakUmpKhhSQKUoCgkEUCK2fo2vwx9Rh9oNcPEtmfmsYpFhdmlUa9u7TP6hB3L7QH6FSbdlJjdS1us8lmrW5zUxUaZBEj4bKrp4O6r95d3DqYOoYwiY6EmVkb/8Aj1AGO0bPiV6uvmuHdI8CDIWDZguHxpne7+5xd+StsNwRrBNLtKfSX5h/qUGh7UleZKfb+rrGYaGOaFQSgi76qHcVI+KmV6waCs/f3oa0n9yg02HM7pqHKSR3XESR5fBYnjPiStTYGFzZJMZdzGzndI5BZypxTc02mmx/dkxpqPIrP4jXLnd4kkbk9TuqIxKCSKoc1IpMSKBhCanFNCBIykUEBlKUEUHSfR5dh9B1N3sO/Jw0/OVoqeDtqul+3guX8KYt9nrAkwxwyu8OhXThioDZBCzRf2eFW7PVaPPcqRXos5LIVOIwOcH8lEq8W8hqg2FRwbt/0KBdXwAOqxtXiV7lX3GJueIlBb4pjUnK07FV9Iurvj2W6+9RLe1Llq8GsQxmnNBz/HKGR0+JVO86yea33EmCuqDuNzOGzfxOPIKhvsDaymS6oQ9uhBGgPRWDOlBez4OgXiqPRiKbTTyEHihKKagMoIhIoEEEkkBlWNnjNSmMs5m9Dy8lXFBBprLEm1NNndDz8lJDBqsxY1MtRp6OC1z6PtN2UEY0DyC9be0J5K2tKIc1Tbe212UHjY2fULSUWQAvC3t1Ex/GxbslsZ+QInXqQgy/F2IA1D2by2pQc0NA5uJl7iR5Ae5UfEmL9vUJaIaYJ8XQJKg3dyXEvPr1CXOjQSTOg5KIqFKTtUii1UKnuvUpjmidP+L1hBFQKLkECBSKKBQBJJODUAhKEUUEnD7c1HQBrlcfgFqsAq56YB32PmFS8INJuWgfgf8AJWuFODLh7DpJDo+alFpQcWO8JV1bUyXeCY+2E7KwsfV8v3ooPS8um0aZqO0DdzvHiVzq+xum4ucGF7te+89dobstjxBeh1Hs676dBsy5uYPe/oC0DRc4xKqzMQyS0TE6EnrorBCeSSSV5pxQJVDYRCCSCww8CCDzUt1qw848v0+PwVWypGy9BWUENyanOTVQQnBnVCnuF73G5QMaE0mUm8/P9Uh9UAhOLUkkGo9HFtmuifw0nH4wFO4it+yuqbhpmdlP0TfRZ/6Kn+L6hWvGY1p/52fNQXzqR6LP3d1WqvNK1e1og56kxEGIB/Ra2p6jvI/Jc/4iaG0q+URFwwCNIBBkCOSgocfoU6bsrapq1J7zh6g8J5lVOdNTmrQUoFIJfogCSDkgg9AntTGoh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681" y="548680"/>
            <a:ext cx="189762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8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Modernistische poëzie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Vrij van regels</a:t>
            </a:r>
          </a:p>
          <a:p>
            <a:pPr lvl="1"/>
            <a:r>
              <a:rPr lang="nl-NL" dirty="0" smtClean="0"/>
              <a:t>Regellengte</a:t>
            </a:r>
          </a:p>
          <a:p>
            <a:pPr lvl="1"/>
            <a:r>
              <a:rPr lang="nl-NL" dirty="0" smtClean="0"/>
              <a:t>Rijm</a:t>
            </a:r>
          </a:p>
          <a:p>
            <a:pPr lvl="1"/>
            <a:r>
              <a:rPr lang="nl-NL" dirty="0" smtClean="0"/>
              <a:t>Strofebouw</a:t>
            </a:r>
          </a:p>
          <a:p>
            <a:pPr marL="274320" lvl="1" indent="0">
              <a:buNone/>
            </a:pPr>
            <a:endParaRPr lang="nl-NL" dirty="0" smtClean="0"/>
          </a:p>
          <a:p>
            <a:r>
              <a:rPr lang="nl-NL" dirty="0" smtClean="0"/>
              <a:t>Visuele poëzie</a:t>
            </a:r>
            <a:endParaRPr lang="nl-NL" dirty="0"/>
          </a:p>
        </p:txBody>
      </p:sp>
      <p:pic>
        <p:nvPicPr>
          <p:cNvPr id="1026" name="Picture 2" descr="http://upload.wikimedia.org/wikipedia/commons/thumb/0/0c/Boempaukeslag.jpg/220px-Boempaukesla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096344" cy="38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untige ster 3"/>
          <p:cNvSpPr/>
          <p:nvPr/>
        </p:nvSpPr>
        <p:spPr>
          <a:xfrm>
            <a:off x="8028384" y="1916832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8" name="Picture 4" descr="http://www.artpool.hu/Poetry/soundimage/kepek/Vre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4095750" cy="22574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7544" y="634067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 smtClean="0"/>
              <a:t>Bron: Paul de Vree</a:t>
            </a:r>
            <a:endParaRPr lang="nl-NL" i="1" dirty="0"/>
          </a:p>
        </p:txBody>
      </p:sp>
      <p:sp>
        <p:nvSpPr>
          <p:cNvPr id="8" name="Tekstvak 7"/>
          <p:cNvSpPr txBox="1"/>
          <p:nvPr/>
        </p:nvSpPr>
        <p:spPr>
          <a:xfrm>
            <a:off x="4923261" y="629909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i="1" dirty="0" smtClean="0"/>
              <a:t>Bron: Paul van Ostaijen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8707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Modernistische poëzie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http://3.bp.blogspot.com/_l1eb6aKgRrk/S7Li_CxCM6I/AAAAAAAAAoI/uVVRbN0ePo8/s1600/stripgedicht+appelbo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" b="37113"/>
          <a:stretch/>
        </p:blipFill>
        <p:spPr bwMode="auto">
          <a:xfrm>
            <a:off x="1475656" y="1275280"/>
            <a:ext cx="6451561" cy="54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Modernistische poëzie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http://3.bp.blogspot.com/_l1eb6aKgRrk/S7Li_CxCM6I/AAAAAAAAAoI/uVVRbN0ePo8/s1600/stripgedicht+appelbo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8" r="1295"/>
          <a:stretch/>
        </p:blipFill>
        <p:spPr bwMode="auto">
          <a:xfrm>
            <a:off x="179512" y="1988840"/>
            <a:ext cx="784763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Slotopdracht</a:t>
            </a:r>
            <a:br>
              <a:rPr lang="nl-NL" dirty="0" smtClean="0"/>
            </a:br>
            <a:r>
              <a:rPr lang="nl-NL" dirty="0" smtClean="0"/>
              <a:t>Voorbereiding voordracht poëzie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Zoek een gedicht op (verschillende dichters)</a:t>
            </a:r>
          </a:p>
          <a:p>
            <a:r>
              <a:rPr lang="nl-NL" dirty="0" smtClean="0"/>
              <a:t>Benoem van elk gedicht de volgende dingen:</a:t>
            </a:r>
          </a:p>
          <a:p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Rijmschema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Strofebouw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Metrum / enjambement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Beeldspraak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Modern of klassiek?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Interpretatie van het gedicht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Informatie over de dichter en de gedichtenbundel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21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Drie vormen van bespreken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b="1" dirty="0" smtClean="0"/>
              <a:t>Parafrase</a:t>
            </a:r>
            <a:r>
              <a:rPr lang="nl-NL" dirty="0" smtClean="0"/>
              <a:t> = in eigen woorden weergeven wat de dichter bedoelt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/>
              <a:t>Versleer</a:t>
            </a:r>
            <a:r>
              <a:rPr lang="nl-NL" dirty="0" smtClean="0"/>
              <a:t> = bijzondere taalkenmerken bestuderen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b="1" dirty="0" smtClean="0"/>
              <a:t>Interpretatie</a:t>
            </a:r>
            <a:r>
              <a:rPr lang="nl-NL" dirty="0" smtClean="0"/>
              <a:t> = bepalen van de betekenis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59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dirty="0" smtClean="0"/>
              <a:t>2. Strofebouw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276475"/>
            <a:ext cx="8280400" cy="39544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nl-NL" sz="4000" dirty="0" smtClean="0"/>
              <a:t>Strofe = </a:t>
            </a:r>
            <a:endParaRPr lang="nl-NL" sz="4000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nl-NL" sz="24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nl-NL" i="1" dirty="0" smtClean="0"/>
              <a:t>Een strofe is een (onder)deel van een gedicht met een bepaald/vast aantal regels, gescheiden door een witregel wanneer een gedicht bestaat uit meerdere strofen.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nl-NL" i="1" dirty="0"/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nl-NL" i="1" dirty="0" smtClean="0"/>
              <a:t>In andere woorden: alinea’s van een gedicht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nl-NL" sz="2400" dirty="0" smtClean="0"/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5087938" y="6811963"/>
            <a:ext cx="4038600" cy="46037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9811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Mama, waar heb je het geluk gelaten?</a:t>
            </a:r>
            <a:br>
              <a:rPr lang="nl-NL" dirty="0" smtClean="0"/>
            </a:br>
            <a:r>
              <a:rPr lang="nl-NL" sz="2700" dirty="0" smtClean="0"/>
              <a:t>(Ted van Lieshout)</a:t>
            </a:r>
            <a:endParaRPr lang="nl-NL" sz="27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Mama, waar heb jij het geluk</a:t>
            </a:r>
          </a:p>
          <a:p>
            <a:pPr>
              <a:buNone/>
            </a:pPr>
            <a:r>
              <a:rPr lang="nl-NL" dirty="0" smtClean="0"/>
              <a:t>gelaten? Ik had het hier</a:t>
            </a:r>
          </a:p>
          <a:p>
            <a:pPr>
              <a:buNone/>
            </a:pPr>
            <a:r>
              <a:rPr lang="nl-NL" dirty="0" smtClean="0"/>
              <a:t>neergelegd en nou is het weg!</a:t>
            </a:r>
          </a:p>
          <a:p>
            <a:pPr>
              <a:buNone/>
            </a:pPr>
            <a:r>
              <a:rPr lang="nl-NL" dirty="0" smtClean="0"/>
              <a:t> </a:t>
            </a:r>
          </a:p>
          <a:p>
            <a:pPr>
              <a:buNone/>
            </a:pPr>
            <a:r>
              <a:rPr lang="nl-NL" dirty="0" smtClean="0"/>
              <a:t>Je zult het wel ergens hebben laten</a:t>
            </a:r>
          </a:p>
          <a:p>
            <a:pPr>
              <a:buNone/>
            </a:pPr>
            <a:r>
              <a:rPr lang="nl-NL" dirty="0" smtClean="0"/>
              <a:t>slingeren of het is gestolen of</a:t>
            </a:r>
          </a:p>
          <a:p>
            <a:pPr>
              <a:buNone/>
            </a:pPr>
            <a:r>
              <a:rPr lang="nl-NL" dirty="0" smtClean="0"/>
              <a:t>misschien per ongeluk weggegooid.</a:t>
            </a:r>
          </a:p>
          <a:p>
            <a:pPr>
              <a:buNone/>
            </a:pPr>
            <a:r>
              <a:rPr lang="nl-NL" dirty="0" smtClean="0"/>
              <a:t> </a:t>
            </a:r>
          </a:p>
          <a:p>
            <a:pPr>
              <a:buNone/>
            </a:pPr>
            <a:r>
              <a:rPr lang="nl-NL" dirty="0" smtClean="0"/>
              <a:t>Wie zou mijn geluk willen stelen?</a:t>
            </a:r>
          </a:p>
          <a:p>
            <a:pPr>
              <a:buNone/>
            </a:pPr>
            <a:r>
              <a:rPr lang="nl-NL" dirty="0" smtClean="0"/>
              <a:t>Wie niet?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1026" name="Picture 2" descr="http://www.bobbink.nl/wp-content/uploads/2010/08/klave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72816"/>
            <a:ext cx="2990850" cy="3810000"/>
          </a:xfrm>
          <a:prstGeom prst="rect">
            <a:avLst/>
          </a:prstGeom>
          <a:noFill/>
        </p:spPr>
      </p:pic>
      <p:sp>
        <p:nvSpPr>
          <p:cNvPr id="4" name="Afgeronde rechthoek 3"/>
          <p:cNvSpPr/>
          <p:nvPr/>
        </p:nvSpPr>
        <p:spPr>
          <a:xfrm>
            <a:off x="4860032" y="5445224"/>
            <a:ext cx="403244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Uit hoeveel strofes bestaat dit gedicht?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73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dirty="0" smtClean="0"/>
              <a:t>Distichon (2 regels) </a:t>
            </a:r>
          </a:p>
        </p:txBody>
      </p:sp>
      <p:sp>
        <p:nvSpPr>
          <p:cNvPr id="2" name="Ondertite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eaLnBrk="1" hangingPunct="1">
              <a:lnSpc>
                <a:spcPct val="80000"/>
              </a:lnSpc>
              <a:buClr>
                <a:srgbClr val="FFFFCC"/>
              </a:buClr>
              <a:buNone/>
              <a:defRPr/>
            </a:pPr>
            <a:endParaRPr lang="nl-NL" sz="4000" dirty="0"/>
          </a:p>
          <a:p>
            <a:pPr marL="0" indent="0" algn="l" eaLnBrk="1" hangingPunct="1">
              <a:lnSpc>
                <a:spcPct val="80000"/>
              </a:lnSpc>
              <a:buClr>
                <a:srgbClr val="FFFFCC"/>
              </a:buClr>
              <a:buNone/>
              <a:defRPr/>
            </a:pPr>
            <a:endParaRPr lang="nl-NL" sz="4000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nl-NL" dirty="0"/>
          </a:p>
        </p:txBody>
      </p:sp>
      <p:sp>
        <p:nvSpPr>
          <p:cNvPr id="7172" name="Tekstvak 2"/>
          <p:cNvSpPr txBox="1">
            <a:spLocks noChangeArrowheads="1"/>
          </p:cNvSpPr>
          <p:nvPr/>
        </p:nvSpPr>
        <p:spPr bwMode="auto">
          <a:xfrm>
            <a:off x="1187624" y="2636912"/>
            <a:ext cx="6553200" cy="209232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nl-NL" altLang="nl-NL" sz="2800" dirty="0"/>
              <a:t>MUILBROEDERS AHOY!</a:t>
            </a:r>
          </a:p>
          <a:p>
            <a:pPr eaLnBrk="1" hangingPunct="1"/>
            <a:r>
              <a:rPr lang="nl-NL" altLang="nl-NL" sz="2800" dirty="0"/>
              <a:t> </a:t>
            </a:r>
          </a:p>
          <a:p>
            <a:pPr eaLnBrk="1" hangingPunct="1"/>
            <a:r>
              <a:rPr lang="nl-NL" altLang="nl-NL" sz="2800" dirty="0"/>
              <a:t>De bisschop, die ’t naaktzwemmen zat was</a:t>
            </a:r>
          </a:p>
          <a:p>
            <a:pPr eaLnBrk="1" hangingPunct="1"/>
            <a:r>
              <a:rPr lang="nl-NL" altLang="nl-NL" sz="2800" dirty="0"/>
              <a:t>voorzag ’t aquarium van matglas…</a:t>
            </a:r>
          </a:p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9282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dirty="0" smtClean="0"/>
              <a:t>Terzine (3 regels)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2132856"/>
            <a:ext cx="5256212" cy="37814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nl-NL" sz="2800" dirty="0" smtClean="0"/>
              <a:t>VRAAG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nl-NL" sz="28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nl-NL" sz="2800" dirty="0" smtClean="0"/>
              <a:t>Hoe is dat zo geworden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nl-NL" sz="2800" dirty="0" smtClean="0"/>
              <a:t>Van altijd komen slapen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nl-NL" sz="2800" dirty="0" smtClean="0"/>
              <a:t>Tot nooit meer willen zien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981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lderheid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lderhei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253</TotalTime>
  <Words>1180</Words>
  <Application>Microsoft Office PowerPoint</Application>
  <PresentationFormat>Diavoorstelling (4:3)</PresentationFormat>
  <Paragraphs>372</Paragraphs>
  <Slides>44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5" baseType="lpstr">
      <vt:lpstr>Helderheid</vt:lpstr>
      <vt:lpstr>Lessenserie poëzie</vt:lpstr>
      <vt:lpstr>Lesdoelen</vt:lpstr>
      <vt:lpstr>1. Introductie</vt:lpstr>
      <vt:lpstr>Introductie</vt:lpstr>
      <vt:lpstr>Drie vormen van bespreken</vt:lpstr>
      <vt:lpstr>2. Strofebouw</vt:lpstr>
      <vt:lpstr>Mama, waar heb je het geluk gelaten? (Ted van Lieshout)</vt:lpstr>
      <vt:lpstr>Distichon (2 regels) </vt:lpstr>
      <vt:lpstr>Terzine (3 regels)</vt:lpstr>
      <vt:lpstr>Kwatrijn (4 regels)</vt:lpstr>
      <vt:lpstr>Octaaf (8 regels)</vt:lpstr>
      <vt:lpstr>Samenvattend</vt:lpstr>
      <vt:lpstr>3. Rijmvormen</vt:lpstr>
      <vt:lpstr>(Bijna) geen rijm</vt:lpstr>
      <vt:lpstr>Rijmschema AB AB  (gekruist rijm)</vt:lpstr>
      <vt:lpstr>Rijmschema AB BA  (omarmend rijm)</vt:lpstr>
      <vt:lpstr>Rijmschema AA BB (gepaard rijm)</vt:lpstr>
      <vt:lpstr>Opdracht 1</vt:lpstr>
      <vt:lpstr>4. Versvormen</vt:lpstr>
      <vt:lpstr>4. Versvormen</vt:lpstr>
      <vt:lpstr>4. Versvormen</vt:lpstr>
      <vt:lpstr>4. Versvormen</vt:lpstr>
      <vt:lpstr>4. Versvormen</vt:lpstr>
      <vt:lpstr>4. Versvormen</vt:lpstr>
      <vt:lpstr>4. Versvormen</vt:lpstr>
      <vt:lpstr>4. Versvormen</vt:lpstr>
      <vt:lpstr>4. Versvormen</vt:lpstr>
      <vt:lpstr>4. Versvormen</vt:lpstr>
      <vt:lpstr>4. Versvormen</vt:lpstr>
      <vt:lpstr>5. Soorten rijm</vt:lpstr>
      <vt:lpstr>6. Metrum</vt:lpstr>
      <vt:lpstr>Opdracht 2</vt:lpstr>
      <vt:lpstr>Metrum (2)</vt:lpstr>
      <vt:lpstr>7. Beeldspraak</vt:lpstr>
      <vt:lpstr>Theorie beeldspraak</vt:lpstr>
      <vt:lpstr>Theorie beeldspraak</vt:lpstr>
      <vt:lpstr>8. Klassiekers</vt:lpstr>
      <vt:lpstr>Aan zee (Herman Gorter)</vt:lpstr>
      <vt:lpstr>De moeder en de vrouw (Martinus Nijhoff)</vt:lpstr>
      <vt:lpstr>Tot de slaap (Ida Gerhardt)</vt:lpstr>
      <vt:lpstr>9. Modernistische poëzie</vt:lpstr>
      <vt:lpstr>Modernistische poëzie</vt:lpstr>
      <vt:lpstr>Modernistische poëzie</vt:lpstr>
      <vt:lpstr>Slotopdracht Voorbereiding voordracht poëzie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Lessenserie poëzie</dc:title>
  <dc:creator>Vianen, Jantine van</dc:creator>
  <cp:lastModifiedBy>Tom</cp:lastModifiedBy>
  <cp:revision>16</cp:revision>
  <dcterms:created xsi:type="dcterms:W3CDTF">2014-09-19T12:54:15Z</dcterms:created>
  <dcterms:modified xsi:type="dcterms:W3CDTF">2016-05-01T14:50:37Z</dcterms:modified>
</cp:coreProperties>
</file>